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1"/>
  </p:sldMasterIdLst>
  <p:sldIdLst>
    <p:sldId id="256" r:id="rId2"/>
    <p:sldId id="257" r:id="rId3"/>
    <p:sldId id="273" r:id="rId4"/>
    <p:sldId id="274" r:id="rId5"/>
    <p:sldId id="275" r:id="rId6"/>
    <p:sldId id="276" r:id="rId7"/>
    <p:sldId id="278" r:id="rId8"/>
    <p:sldId id="282" r:id="rId9"/>
    <p:sldId id="277" r:id="rId10"/>
    <p:sldId id="284" r:id="rId11"/>
    <p:sldId id="270" r:id="rId12"/>
    <p:sldId id="283" r:id="rId13"/>
    <p:sldId id="258" r:id="rId14"/>
    <p:sldId id="267" r:id="rId15"/>
    <p:sldId id="266" r:id="rId16"/>
    <p:sldId id="279" r:id="rId17"/>
    <p:sldId id="269" r:id="rId18"/>
    <p:sldId id="281" r:id="rId19"/>
    <p:sldId id="268" r:id="rId20"/>
    <p:sldId id="263" r:id="rId21"/>
    <p:sldId id="264" r:id="rId22"/>
    <p:sldId id="265" r:id="rId23"/>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3300"/>
    <a:srgbClr val="FF00FF"/>
    <a:srgbClr val="000000"/>
    <a:srgbClr val="CC00CC"/>
    <a:srgbClr val="33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050" autoAdjust="0"/>
    <p:restoredTop sz="94660"/>
  </p:normalViewPr>
  <p:slideViewPr>
    <p:cSldViewPr>
      <p:cViewPr varScale="1">
        <p:scale>
          <a:sx n="97" d="100"/>
          <a:sy n="97" d="100"/>
        </p:scale>
        <p:origin x="-235"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endParaRPr lang="it-IT"/>
          </a:p>
        </p:txBody>
      </p:sp>
      <p:sp>
        <p:nvSpPr>
          <p:cNvPr id="19" name="Footer Placeholder 18"/>
          <p:cNvSpPr>
            <a:spLocks noGrp="1"/>
          </p:cNvSpPr>
          <p:nvPr>
            <p:ph type="ftr" sz="quarter" idx="11"/>
          </p:nvPr>
        </p:nvSpPr>
        <p:spPr/>
        <p:txBody>
          <a:bodyPr/>
          <a:lstStyle/>
          <a:p>
            <a:endParaRPr lang="it-IT"/>
          </a:p>
        </p:txBody>
      </p:sp>
      <p:sp>
        <p:nvSpPr>
          <p:cNvPr id="27" name="Slide Number Placeholder 26"/>
          <p:cNvSpPr>
            <a:spLocks noGrp="1"/>
          </p:cNvSpPr>
          <p:nvPr>
            <p:ph type="sldNum" sz="quarter" idx="12"/>
          </p:nvPr>
        </p:nvSpPr>
        <p:spPr/>
        <p:txBody>
          <a:bodyPr/>
          <a:lstStyle/>
          <a:p>
            <a:fld id="{0FEF9A18-4CAB-467D-85D9-DB1F9D0BB071}"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E20F84C-917A-4181-ADEB-1DE7D00EFBA7}"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8A87784-396F-47AE-9831-71D229148E66}"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1C14753-DFB2-416B-A9FD-F19487ACCB15}"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C701DFD-00BE-460F-A6D4-39FA9F826C9D}"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endParaRPr lang="it-IT"/>
          </a:p>
        </p:txBody>
      </p:sp>
      <p:sp>
        <p:nvSpPr>
          <p:cNvPr id="8" name="Slide Number Placeholder 7"/>
          <p:cNvSpPr>
            <a:spLocks noGrp="1"/>
          </p:cNvSpPr>
          <p:nvPr>
            <p:ph type="sldNum" sz="quarter" idx="11"/>
          </p:nvPr>
        </p:nvSpPr>
        <p:spPr/>
        <p:txBody>
          <a:bodyPr/>
          <a:lstStyle/>
          <a:p>
            <a:fld id="{6A5465E0-BE7D-4710-9424-8D619580CEC7}" type="slidenum">
              <a:rPr lang="it-IT" smtClean="0"/>
              <a:pPr/>
              <a:t>‹#›</a:t>
            </a:fld>
            <a:endParaRPr lang="it-IT"/>
          </a:p>
        </p:txBody>
      </p:sp>
      <p:sp>
        <p:nvSpPr>
          <p:cNvPr id="9" name="Footer Placeholder 8"/>
          <p:cNvSpPr>
            <a:spLocks noGrp="1"/>
          </p:cNvSpPr>
          <p:nvPr>
            <p:ph type="ftr" sz="quarter" idx="12"/>
          </p:nvPr>
        </p:nvSpPr>
        <p:spPr/>
        <p:txBody>
          <a:bodyPr/>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014F2E6-9C18-4DF3-AB69-91EE0C48AB2A}"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8156448" y="6422064"/>
            <a:ext cx="762000" cy="365125"/>
          </a:xfrm>
        </p:spPr>
        <p:txBody>
          <a:bodyPr/>
          <a:lstStyle/>
          <a:p>
            <a:fld id="{26A045A7-8312-4E30-BA6D-12C54CB99082}"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C45000C-D8B8-4A50-B6BB-C32E1748C067}" type="slidenum">
              <a:rPr lang="it-IT" smtClean="0"/>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152BA74-3BC5-42A1-9E2D-E2DB122DC8ED}"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F3EFB76-66AE-4FCF-AFED-40295D0DD746}" type="slidenum">
              <a:rPr lang="it-IT" smtClean="0"/>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endParaRPr lang="it-IT"/>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it-IT"/>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2C5C4DE-2534-416B-8B41-6E723AF4EACE}" type="slidenum">
              <a:rPr lang="it-IT" smtClean="0"/>
              <a:pPr/>
              <a:t>‹#›</a:t>
            </a:fld>
            <a:endParaRPr lang="it-IT"/>
          </a:p>
        </p:txBody>
      </p:sp>
    </p:spTree>
  </p:cSld>
  <p:clrMap bg1="dk1" tx1="lt1" bg2="dk2" tx2="lt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55576" y="260648"/>
            <a:ext cx="7772400" cy="1600200"/>
          </a:xfrm>
        </p:spPr>
        <p:txBody>
          <a:bodyPr>
            <a:normAutofit fontScale="90000"/>
          </a:bodyPr>
          <a:lstStyle/>
          <a:p>
            <a:pPr algn="ctr"/>
            <a:r>
              <a:rPr lang="it-IT" sz="4000" dirty="0" smtClean="0">
                <a:latin typeface="Comic Sans MS" pitchFamily="66" charset="0"/>
              </a:rPr>
              <a:t>STAGE ESTIVO 2011</a:t>
            </a:r>
            <a:br>
              <a:rPr lang="it-IT" sz="4000" dirty="0" smtClean="0">
                <a:latin typeface="Comic Sans MS" pitchFamily="66" charset="0"/>
              </a:rPr>
            </a:br>
            <a:r>
              <a:rPr lang="it-IT" sz="4000" dirty="0" smtClean="0">
                <a:latin typeface="Comic Sans MS" pitchFamily="66" charset="0"/>
              </a:rPr>
              <a:t>INFN </a:t>
            </a:r>
            <a:r>
              <a:rPr lang="it-IT" sz="4000" dirty="0" smtClean="0">
                <a:latin typeface="Comic Sans MS" pitchFamily="66" charset="0"/>
              </a:rPr>
              <a:t>FRASCATI - meccanica</a:t>
            </a:r>
            <a:endParaRPr lang="it-IT" sz="4000" dirty="0">
              <a:latin typeface="Comic Sans MS" pitchFamily="66" charset="0"/>
            </a:endParaRPr>
          </a:p>
        </p:txBody>
      </p:sp>
      <p:sp>
        <p:nvSpPr>
          <p:cNvPr id="2051" name="Rectangle 3"/>
          <p:cNvSpPr>
            <a:spLocks noGrp="1" noChangeArrowheads="1"/>
          </p:cNvSpPr>
          <p:nvPr>
            <p:ph type="subTitle" idx="1"/>
          </p:nvPr>
        </p:nvSpPr>
        <p:spPr>
          <a:xfrm>
            <a:off x="395536" y="1844824"/>
            <a:ext cx="6400800" cy="4176464"/>
          </a:xfrm>
        </p:spPr>
        <p:txBody>
          <a:bodyPr>
            <a:normAutofit fontScale="92500" lnSpcReduction="10000"/>
          </a:bodyPr>
          <a:lstStyle/>
          <a:p>
            <a:pPr algn="l">
              <a:lnSpc>
                <a:spcPct val="80000"/>
              </a:lnSpc>
            </a:pPr>
            <a:r>
              <a:rPr lang="it-IT" sz="3300" dirty="0" smtClean="0">
                <a:solidFill>
                  <a:schemeClr val="tx2"/>
                </a:solidFill>
                <a:effectLst/>
                <a:latin typeface="Comic Sans MS" pitchFamily="66" charset="0"/>
              </a:rPr>
              <a:t>STUDENTI:</a:t>
            </a:r>
          </a:p>
          <a:p>
            <a:pPr algn="l">
              <a:lnSpc>
                <a:spcPct val="80000"/>
              </a:lnSpc>
            </a:pPr>
            <a:endParaRPr lang="it-IT" sz="2800" dirty="0">
              <a:solidFill>
                <a:schemeClr val="tx2"/>
              </a:solidFill>
              <a:effectLst/>
              <a:latin typeface="Comic Sans MS" pitchFamily="66" charset="0"/>
            </a:endParaRPr>
          </a:p>
          <a:p>
            <a:pPr algn="l">
              <a:lnSpc>
                <a:spcPct val="80000"/>
              </a:lnSpc>
            </a:pPr>
            <a:r>
              <a:rPr lang="it-IT" sz="3300" dirty="0" smtClean="0">
                <a:solidFill>
                  <a:schemeClr val="tx2"/>
                </a:solidFill>
                <a:effectLst/>
                <a:latin typeface="Comic Sans MS" pitchFamily="66" charset="0"/>
              </a:rPr>
              <a:t>Bazzichi Andrea</a:t>
            </a:r>
          </a:p>
          <a:p>
            <a:pPr algn="l">
              <a:lnSpc>
                <a:spcPct val="80000"/>
              </a:lnSpc>
            </a:pPr>
            <a:r>
              <a:rPr lang="it-IT" sz="3300" dirty="0" err="1" smtClean="0">
                <a:solidFill>
                  <a:schemeClr val="tx2"/>
                </a:solidFill>
                <a:effectLst/>
                <a:latin typeface="Comic Sans MS" pitchFamily="66" charset="0"/>
              </a:rPr>
              <a:t>Mascio</a:t>
            </a:r>
            <a:r>
              <a:rPr lang="it-IT" sz="3300" dirty="0" smtClean="0">
                <a:solidFill>
                  <a:schemeClr val="tx2"/>
                </a:solidFill>
                <a:effectLst/>
                <a:latin typeface="Comic Sans MS" pitchFamily="66" charset="0"/>
              </a:rPr>
              <a:t> Roberto</a:t>
            </a:r>
          </a:p>
          <a:p>
            <a:pPr algn="l">
              <a:lnSpc>
                <a:spcPct val="80000"/>
              </a:lnSpc>
            </a:pPr>
            <a:r>
              <a:rPr lang="it-IT" sz="3300" dirty="0" err="1" smtClean="0">
                <a:solidFill>
                  <a:schemeClr val="tx2"/>
                </a:solidFill>
                <a:effectLst/>
                <a:latin typeface="Comic Sans MS" pitchFamily="66" charset="0"/>
              </a:rPr>
              <a:t>Vasapolli</a:t>
            </a:r>
            <a:r>
              <a:rPr lang="it-IT" sz="3300" dirty="0" smtClean="0">
                <a:solidFill>
                  <a:schemeClr val="tx2"/>
                </a:solidFill>
                <a:effectLst/>
                <a:latin typeface="Comic Sans MS" pitchFamily="66" charset="0"/>
              </a:rPr>
              <a:t> Roberto</a:t>
            </a:r>
          </a:p>
          <a:p>
            <a:pPr algn="l">
              <a:lnSpc>
                <a:spcPct val="80000"/>
              </a:lnSpc>
            </a:pPr>
            <a:r>
              <a:rPr lang="it-IT" sz="3300" dirty="0" err="1" smtClean="0">
                <a:solidFill>
                  <a:schemeClr val="tx2"/>
                </a:solidFill>
                <a:effectLst/>
                <a:latin typeface="Comic Sans MS" pitchFamily="66" charset="0"/>
              </a:rPr>
              <a:t>Yousaf</a:t>
            </a:r>
            <a:r>
              <a:rPr lang="it-IT" sz="3300" dirty="0" smtClean="0">
                <a:solidFill>
                  <a:schemeClr val="tx2"/>
                </a:solidFill>
                <a:effectLst/>
                <a:latin typeface="Comic Sans MS" pitchFamily="66" charset="0"/>
              </a:rPr>
              <a:t> </a:t>
            </a:r>
            <a:r>
              <a:rPr lang="it-IT" sz="3300" dirty="0" err="1" smtClean="0">
                <a:solidFill>
                  <a:schemeClr val="tx2"/>
                </a:solidFill>
                <a:effectLst/>
                <a:latin typeface="Comic Sans MS" pitchFamily="66" charset="0"/>
              </a:rPr>
              <a:t>Mohsin</a:t>
            </a:r>
            <a:endParaRPr lang="it-IT" sz="3300" dirty="0" smtClean="0">
              <a:solidFill>
                <a:schemeClr val="tx2"/>
              </a:solidFill>
              <a:effectLst/>
              <a:latin typeface="Comic Sans MS" pitchFamily="66" charset="0"/>
            </a:endParaRPr>
          </a:p>
          <a:p>
            <a:pPr>
              <a:lnSpc>
                <a:spcPct val="80000"/>
              </a:lnSpc>
            </a:pPr>
            <a:endParaRPr lang="it-IT" sz="2800" dirty="0">
              <a:solidFill>
                <a:schemeClr val="tx2"/>
              </a:solidFill>
              <a:effectLst/>
              <a:latin typeface="Comic Sans MS" pitchFamily="66" charset="0"/>
            </a:endParaRPr>
          </a:p>
          <a:p>
            <a:pPr algn="l">
              <a:lnSpc>
                <a:spcPct val="80000"/>
              </a:lnSpc>
            </a:pPr>
            <a:r>
              <a:rPr lang="it-IT" sz="3300" dirty="0">
                <a:solidFill>
                  <a:schemeClr val="tx2"/>
                </a:solidFill>
                <a:effectLst/>
                <a:latin typeface="Comic Sans MS" pitchFamily="66" charset="0"/>
              </a:rPr>
              <a:t>TUTOR: </a:t>
            </a:r>
            <a:endParaRPr lang="it-IT" sz="3300" dirty="0" smtClean="0">
              <a:solidFill>
                <a:schemeClr val="tx2"/>
              </a:solidFill>
              <a:effectLst/>
              <a:latin typeface="Comic Sans MS" pitchFamily="66" charset="0"/>
            </a:endParaRPr>
          </a:p>
          <a:p>
            <a:pPr algn="l">
              <a:lnSpc>
                <a:spcPct val="80000"/>
              </a:lnSpc>
            </a:pPr>
            <a:r>
              <a:rPr lang="it-IT" sz="3300" dirty="0" smtClean="0">
                <a:solidFill>
                  <a:schemeClr val="tx2"/>
                </a:solidFill>
                <a:effectLst/>
                <a:latin typeface="Comic Sans MS" pitchFamily="66" charset="0"/>
              </a:rPr>
              <a:t>Di Pasquale Enrico</a:t>
            </a:r>
            <a:endParaRPr lang="it-IT" sz="3300" dirty="0">
              <a:solidFill>
                <a:schemeClr val="tx2"/>
              </a:solidFill>
              <a:effectLst/>
              <a:latin typeface="Comic Sans MS" pitchFamily="66" charset="0"/>
            </a:endParaRPr>
          </a:p>
          <a:p>
            <a:pPr algn="l">
              <a:lnSpc>
                <a:spcPct val="80000"/>
              </a:lnSpc>
            </a:pPr>
            <a:r>
              <a:rPr lang="it-IT" sz="3300" dirty="0" smtClean="0">
                <a:solidFill>
                  <a:schemeClr val="tx2"/>
                </a:solidFill>
                <a:effectLst/>
                <a:latin typeface="Comic Sans MS" pitchFamily="66" charset="0"/>
              </a:rPr>
              <a:t>Zolla Alessandro</a:t>
            </a:r>
            <a:endParaRPr lang="it-IT" sz="3300" dirty="0">
              <a:solidFill>
                <a:schemeClr val="tx2"/>
              </a:solidFill>
              <a:effectLst/>
              <a:latin typeface="Comic Sans MS" pitchFamily="66" charset="0"/>
            </a:endParaRPr>
          </a:p>
        </p:txBody>
      </p:sp>
      <p:graphicFrame>
        <p:nvGraphicFramePr>
          <p:cNvPr id="2054" name="Object 6"/>
          <p:cNvGraphicFramePr>
            <a:graphicFrameLocks noChangeAspect="1"/>
          </p:cNvGraphicFramePr>
          <p:nvPr/>
        </p:nvGraphicFramePr>
        <p:xfrm>
          <a:off x="4644008" y="4437112"/>
          <a:ext cx="3240360" cy="1950100"/>
        </p:xfrm>
        <a:graphic>
          <a:graphicData uri="http://schemas.openxmlformats.org/presentationml/2006/ole">
            <p:oleObj spid="_x0000_s2054" name="File di immagine" r:id="rId3" imgW="1866667" imgH="1124008" progId="">
              <p:embed/>
            </p:oleObj>
          </a:graphicData>
        </a:graphic>
      </p:graphicFrame>
      <p:pic>
        <p:nvPicPr>
          <p:cNvPr id="6" name="Picture 5" descr="copertina.gif"/>
          <p:cNvPicPr>
            <a:picLocks noChangeAspect="1"/>
          </p:cNvPicPr>
          <p:nvPr/>
        </p:nvPicPr>
        <p:blipFill>
          <a:blip r:embed="rId4" cstate="print"/>
          <a:srcRect b="18421"/>
          <a:stretch>
            <a:fillRect/>
          </a:stretch>
        </p:blipFill>
        <p:spPr>
          <a:xfrm>
            <a:off x="4860032" y="1556792"/>
            <a:ext cx="2798819" cy="2736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2054"/>
                                        </p:tgtEl>
                                        <p:attrNameLst>
                                          <p:attrName>style.visibility</p:attrName>
                                        </p:attrNameLst>
                                      </p:cBhvr>
                                      <p:to>
                                        <p:strVal val="visible"/>
                                      </p:to>
                                    </p:set>
                                    <p:animEffect transition="in" filter="fade">
                                      <p:cBhvr>
                                        <p:cTn id="11" dur="500"/>
                                        <p:tgtEl>
                                          <p:spTgt spid="2054"/>
                                        </p:tgtEl>
                                      </p:cBhvr>
                                    </p:animEffect>
                                  </p:childTnLst>
                                </p:cTn>
                              </p:par>
                              <p:par>
                                <p:cTn id="12" presetID="10" presetClass="entr" presetSubtype="0" fill="hold" nodeType="with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3500"/>
                            </p:stCondLst>
                            <p:childTnLst>
                              <p:par>
                                <p:cTn id="16" presetID="10" presetClass="entr" presetSubtype="0" fill="hold" nodeType="afterEffect">
                                  <p:stCondLst>
                                    <p:cond delay="0"/>
                                  </p:stCondLst>
                                  <p:childTnLst>
                                    <p:set>
                                      <p:cBhvr>
                                        <p:cTn id="17" dur="1" fill="hold">
                                          <p:stCondLst>
                                            <p:cond delay="0"/>
                                          </p:stCondLst>
                                        </p:cTn>
                                        <p:tgtEl>
                                          <p:spTgt spid="2051">
                                            <p:txEl>
                                              <p:pRg st="0" end="0"/>
                                            </p:txEl>
                                          </p:spTgt>
                                        </p:tgtEl>
                                        <p:attrNameLst>
                                          <p:attrName>style.visibility</p:attrName>
                                        </p:attrNameLst>
                                      </p:cBhvr>
                                      <p:to>
                                        <p:strVal val="visible"/>
                                      </p:to>
                                    </p:set>
                                    <p:animEffect transition="in" filter="fade">
                                      <p:cBhvr>
                                        <p:cTn id="18" dur="500"/>
                                        <p:tgtEl>
                                          <p:spTgt spid="2051">
                                            <p:txEl>
                                              <p:pRg st="0" end="0"/>
                                            </p:txEl>
                                          </p:spTgt>
                                        </p:tgtEl>
                                      </p:cBhvr>
                                    </p:animEffect>
                                  </p:childTnLst>
                                </p:cTn>
                              </p:par>
                            </p:childTnLst>
                          </p:cTn>
                        </p:par>
                        <p:par>
                          <p:cTn id="19" fill="hold">
                            <p:stCondLst>
                              <p:cond delay="4000"/>
                            </p:stCondLst>
                            <p:childTnLst>
                              <p:par>
                                <p:cTn id="20" presetID="2" presetClass="entr" presetSubtype="4" fill="hold" nodeType="afterEffect">
                                  <p:stCondLst>
                                    <p:cond delay="0"/>
                                  </p:stCondLst>
                                  <p:childTnLst>
                                    <p:set>
                                      <p:cBhvr>
                                        <p:cTn id="21" dur="1" fill="hold">
                                          <p:stCondLst>
                                            <p:cond delay="0"/>
                                          </p:stCondLst>
                                        </p:cTn>
                                        <p:tgtEl>
                                          <p:spTgt spid="2051">
                                            <p:txEl>
                                              <p:pRg st="2" end="2"/>
                                            </p:txEl>
                                          </p:spTgt>
                                        </p:tgtEl>
                                        <p:attrNameLst>
                                          <p:attrName>style.visibility</p:attrName>
                                        </p:attrNameLst>
                                      </p:cBhvr>
                                      <p:to>
                                        <p:strVal val="visible"/>
                                      </p:to>
                                    </p:set>
                                    <p:anim calcmode="lin" valueType="num">
                                      <p:cBhvr additive="base">
                                        <p:cTn id="22" dur="500" fill="hold"/>
                                        <p:tgtEl>
                                          <p:spTgt spid="2051">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051">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4500"/>
                            </p:stCondLst>
                            <p:childTnLst>
                              <p:par>
                                <p:cTn id="25" presetID="2" presetClass="entr" presetSubtype="4" fill="hold" nodeType="afterEffect">
                                  <p:stCondLst>
                                    <p:cond delay="0"/>
                                  </p:stCondLst>
                                  <p:childTnLst>
                                    <p:set>
                                      <p:cBhvr>
                                        <p:cTn id="26" dur="1" fill="hold">
                                          <p:stCondLst>
                                            <p:cond delay="0"/>
                                          </p:stCondLst>
                                        </p:cTn>
                                        <p:tgtEl>
                                          <p:spTgt spid="2051">
                                            <p:txEl>
                                              <p:pRg st="3" end="3"/>
                                            </p:txEl>
                                          </p:spTgt>
                                        </p:tgtEl>
                                        <p:attrNameLst>
                                          <p:attrName>style.visibility</p:attrName>
                                        </p:attrNameLst>
                                      </p:cBhvr>
                                      <p:to>
                                        <p:strVal val="visible"/>
                                      </p:to>
                                    </p:set>
                                    <p:anim calcmode="lin" valueType="num">
                                      <p:cBhvr additive="base">
                                        <p:cTn id="27" dur="500" fill="hold"/>
                                        <p:tgtEl>
                                          <p:spTgt spid="2051">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051">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nodeType="afterEffect">
                                  <p:stCondLst>
                                    <p:cond delay="0"/>
                                  </p:stCondLst>
                                  <p:childTnLst>
                                    <p:set>
                                      <p:cBhvr>
                                        <p:cTn id="31" dur="1" fill="hold">
                                          <p:stCondLst>
                                            <p:cond delay="0"/>
                                          </p:stCondLst>
                                        </p:cTn>
                                        <p:tgtEl>
                                          <p:spTgt spid="2051">
                                            <p:txEl>
                                              <p:pRg st="4" end="4"/>
                                            </p:txEl>
                                          </p:spTgt>
                                        </p:tgtEl>
                                        <p:attrNameLst>
                                          <p:attrName>style.visibility</p:attrName>
                                        </p:attrNameLst>
                                      </p:cBhvr>
                                      <p:to>
                                        <p:strVal val="visible"/>
                                      </p:to>
                                    </p:set>
                                    <p:anim calcmode="lin" valueType="num">
                                      <p:cBhvr additive="base">
                                        <p:cTn id="32" dur="500" fill="hold"/>
                                        <p:tgtEl>
                                          <p:spTgt spid="2051">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051">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fill="hold" nodeType="afterEffect">
                                  <p:stCondLst>
                                    <p:cond delay="0"/>
                                  </p:stCondLst>
                                  <p:childTnLst>
                                    <p:set>
                                      <p:cBhvr>
                                        <p:cTn id="36" dur="1" fill="hold">
                                          <p:stCondLst>
                                            <p:cond delay="0"/>
                                          </p:stCondLst>
                                        </p:cTn>
                                        <p:tgtEl>
                                          <p:spTgt spid="2051">
                                            <p:txEl>
                                              <p:pRg st="5" end="5"/>
                                            </p:txEl>
                                          </p:spTgt>
                                        </p:tgtEl>
                                        <p:attrNameLst>
                                          <p:attrName>style.visibility</p:attrName>
                                        </p:attrNameLst>
                                      </p:cBhvr>
                                      <p:to>
                                        <p:strVal val="visible"/>
                                      </p:to>
                                    </p:set>
                                    <p:anim calcmode="lin" valueType="num">
                                      <p:cBhvr additive="base">
                                        <p:cTn id="37" dur="500" fill="hold"/>
                                        <p:tgtEl>
                                          <p:spTgt spid="205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1">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6000"/>
                            </p:stCondLst>
                            <p:childTnLst>
                              <p:par>
                                <p:cTn id="40" presetID="10" presetClass="entr" presetSubtype="0" fill="hold" nodeType="afterEffect">
                                  <p:stCondLst>
                                    <p:cond delay="1000"/>
                                  </p:stCondLst>
                                  <p:childTnLst>
                                    <p:set>
                                      <p:cBhvr>
                                        <p:cTn id="41" dur="1" fill="hold">
                                          <p:stCondLst>
                                            <p:cond delay="0"/>
                                          </p:stCondLst>
                                        </p:cTn>
                                        <p:tgtEl>
                                          <p:spTgt spid="2051">
                                            <p:txEl>
                                              <p:pRg st="7" end="7"/>
                                            </p:txEl>
                                          </p:spTgt>
                                        </p:tgtEl>
                                        <p:attrNameLst>
                                          <p:attrName>style.visibility</p:attrName>
                                        </p:attrNameLst>
                                      </p:cBhvr>
                                      <p:to>
                                        <p:strVal val="visible"/>
                                      </p:to>
                                    </p:set>
                                    <p:animEffect transition="in" filter="fade">
                                      <p:cBhvr>
                                        <p:cTn id="42" dur="500"/>
                                        <p:tgtEl>
                                          <p:spTgt spid="2051">
                                            <p:txEl>
                                              <p:pRg st="7" end="7"/>
                                            </p:txEl>
                                          </p:spTgt>
                                        </p:tgtEl>
                                      </p:cBhvr>
                                    </p:animEffect>
                                  </p:childTnLst>
                                </p:cTn>
                              </p:par>
                            </p:childTnLst>
                          </p:cTn>
                        </p:par>
                        <p:par>
                          <p:cTn id="43" fill="hold">
                            <p:stCondLst>
                              <p:cond delay="7500"/>
                            </p:stCondLst>
                            <p:childTnLst>
                              <p:par>
                                <p:cTn id="44" presetID="2" presetClass="entr" presetSubtype="4" fill="hold" nodeType="afterEffect">
                                  <p:stCondLst>
                                    <p:cond delay="0"/>
                                  </p:stCondLst>
                                  <p:childTnLst>
                                    <p:set>
                                      <p:cBhvr>
                                        <p:cTn id="45" dur="1" fill="hold">
                                          <p:stCondLst>
                                            <p:cond delay="0"/>
                                          </p:stCondLst>
                                        </p:cTn>
                                        <p:tgtEl>
                                          <p:spTgt spid="2051">
                                            <p:txEl>
                                              <p:pRg st="8" end="8"/>
                                            </p:txEl>
                                          </p:spTgt>
                                        </p:tgtEl>
                                        <p:attrNameLst>
                                          <p:attrName>style.visibility</p:attrName>
                                        </p:attrNameLst>
                                      </p:cBhvr>
                                      <p:to>
                                        <p:strVal val="visible"/>
                                      </p:to>
                                    </p:set>
                                    <p:anim calcmode="lin" valueType="num">
                                      <p:cBhvr additive="base">
                                        <p:cTn id="46" dur="500" fill="hold"/>
                                        <p:tgtEl>
                                          <p:spTgt spid="2051">
                                            <p:txEl>
                                              <p:pRg st="8" end="8"/>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051">
                                            <p:txEl>
                                              <p:pRg st="8" end="8"/>
                                            </p:txEl>
                                          </p:spTgt>
                                        </p:tgtEl>
                                        <p:attrNameLst>
                                          <p:attrName>ppt_y</p:attrName>
                                        </p:attrNameLst>
                                      </p:cBhvr>
                                      <p:tavLst>
                                        <p:tav tm="0">
                                          <p:val>
                                            <p:strVal val="1+#ppt_h/2"/>
                                          </p:val>
                                        </p:tav>
                                        <p:tav tm="100000">
                                          <p:val>
                                            <p:strVal val="#ppt_y"/>
                                          </p:val>
                                        </p:tav>
                                      </p:tavLst>
                                    </p:anim>
                                  </p:childTnLst>
                                </p:cTn>
                              </p:par>
                            </p:childTnLst>
                          </p:cTn>
                        </p:par>
                        <p:par>
                          <p:cTn id="48" fill="hold">
                            <p:stCondLst>
                              <p:cond delay="8000"/>
                            </p:stCondLst>
                            <p:childTnLst>
                              <p:par>
                                <p:cTn id="49" presetID="2" presetClass="entr" presetSubtype="4" fill="hold" nodeType="afterEffect">
                                  <p:stCondLst>
                                    <p:cond delay="0"/>
                                  </p:stCondLst>
                                  <p:childTnLst>
                                    <p:set>
                                      <p:cBhvr>
                                        <p:cTn id="50" dur="1" fill="hold">
                                          <p:stCondLst>
                                            <p:cond delay="0"/>
                                          </p:stCondLst>
                                        </p:cTn>
                                        <p:tgtEl>
                                          <p:spTgt spid="2051">
                                            <p:txEl>
                                              <p:pRg st="9" end="9"/>
                                            </p:txEl>
                                          </p:spTgt>
                                        </p:tgtEl>
                                        <p:attrNameLst>
                                          <p:attrName>style.visibility</p:attrName>
                                        </p:attrNameLst>
                                      </p:cBhvr>
                                      <p:to>
                                        <p:strVal val="visible"/>
                                      </p:to>
                                    </p:set>
                                    <p:anim calcmode="lin" valueType="num">
                                      <p:cBhvr additive="base">
                                        <p:cTn id="51" dur="500" fill="hold"/>
                                        <p:tgtEl>
                                          <p:spTgt spid="2051">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05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2000"/>
                                        <p:tgtEl>
                                          <p:spTgt spid="2050"/>
                                        </p:tgtEl>
                                      </p:cBhvr>
                                    </p:animEffect>
                                    <p:set>
                                      <p:cBhvr>
                                        <p:cTn id="57" dur="1" fill="hold">
                                          <p:stCondLst>
                                            <p:cond delay="1999"/>
                                          </p:stCondLst>
                                        </p:cTn>
                                        <p:tgtEl>
                                          <p:spTgt spid="2050"/>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2000"/>
                                        <p:tgtEl>
                                          <p:spTgt spid="2051">
                                            <p:txEl>
                                              <p:pRg st="0" end="0"/>
                                            </p:txEl>
                                          </p:spTgt>
                                        </p:tgtEl>
                                      </p:cBhvr>
                                    </p:animEffect>
                                    <p:set>
                                      <p:cBhvr>
                                        <p:cTn id="60" dur="1" fill="hold">
                                          <p:stCondLst>
                                            <p:cond delay="1999"/>
                                          </p:stCondLst>
                                        </p:cTn>
                                        <p:tgtEl>
                                          <p:spTgt spid="2051">
                                            <p:txEl>
                                              <p:pRg st="0" end="0"/>
                                            </p:txEl>
                                          </p:spTgt>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2000"/>
                                        <p:tgtEl>
                                          <p:spTgt spid="2051">
                                            <p:txEl>
                                              <p:pRg st="2" end="2"/>
                                            </p:txEl>
                                          </p:spTgt>
                                        </p:tgtEl>
                                      </p:cBhvr>
                                    </p:animEffect>
                                    <p:set>
                                      <p:cBhvr>
                                        <p:cTn id="63" dur="1" fill="hold">
                                          <p:stCondLst>
                                            <p:cond delay="1999"/>
                                          </p:stCondLst>
                                        </p:cTn>
                                        <p:tgtEl>
                                          <p:spTgt spid="2051">
                                            <p:txEl>
                                              <p:pRg st="2" end="2"/>
                                            </p:txEl>
                                          </p:spTgt>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2000"/>
                                        <p:tgtEl>
                                          <p:spTgt spid="2051">
                                            <p:txEl>
                                              <p:pRg st="3" end="3"/>
                                            </p:txEl>
                                          </p:spTgt>
                                        </p:tgtEl>
                                      </p:cBhvr>
                                    </p:animEffect>
                                    <p:set>
                                      <p:cBhvr>
                                        <p:cTn id="66" dur="1" fill="hold">
                                          <p:stCondLst>
                                            <p:cond delay="1999"/>
                                          </p:stCondLst>
                                        </p:cTn>
                                        <p:tgtEl>
                                          <p:spTgt spid="2051">
                                            <p:txEl>
                                              <p:pRg st="3" end="3"/>
                                            </p:txEl>
                                          </p:spTgt>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2000"/>
                                        <p:tgtEl>
                                          <p:spTgt spid="2051">
                                            <p:txEl>
                                              <p:pRg st="4" end="4"/>
                                            </p:txEl>
                                          </p:spTgt>
                                        </p:tgtEl>
                                      </p:cBhvr>
                                    </p:animEffect>
                                    <p:set>
                                      <p:cBhvr>
                                        <p:cTn id="69" dur="1" fill="hold">
                                          <p:stCondLst>
                                            <p:cond delay="1999"/>
                                          </p:stCondLst>
                                        </p:cTn>
                                        <p:tgtEl>
                                          <p:spTgt spid="2051">
                                            <p:txEl>
                                              <p:pRg st="4" end="4"/>
                                            </p:txEl>
                                          </p:spTgt>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2000"/>
                                        <p:tgtEl>
                                          <p:spTgt spid="2051">
                                            <p:txEl>
                                              <p:pRg st="5" end="5"/>
                                            </p:txEl>
                                          </p:spTgt>
                                        </p:tgtEl>
                                      </p:cBhvr>
                                    </p:animEffect>
                                    <p:set>
                                      <p:cBhvr>
                                        <p:cTn id="72" dur="1" fill="hold">
                                          <p:stCondLst>
                                            <p:cond delay="1999"/>
                                          </p:stCondLst>
                                        </p:cTn>
                                        <p:tgtEl>
                                          <p:spTgt spid="2051">
                                            <p:txEl>
                                              <p:pRg st="5" end="5"/>
                                            </p:txEl>
                                          </p:spTgt>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2000"/>
                                        <p:tgtEl>
                                          <p:spTgt spid="2051">
                                            <p:txEl>
                                              <p:pRg st="7" end="7"/>
                                            </p:txEl>
                                          </p:spTgt>
                                        </p:tgtEl>
                                      </p:cBhvr>
                                    </p:animEffect>
                                    <p:set>
                                      <p:cBhvr>
                                        <p:cTn id="75" dur="1" fill="hold">
                                          <p:stCondLst>
                                            <p:cond delay="1999"/>
                                          </p:stCondLst>
                                        </p:cTn>
                                        <p:tgtEl>
                                          <p:spTgt spid="2051">
                                            <p:txEl>
                                              <p:pRg st="7" end="7"/>
                                            </p:txEl>
                                          </p:spTgt>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2000"/>
                                        <p:tgtEl>
                                          <p:spTgt spid="2051">
                                            <p:txEl>
                                              <p:pRg st="8" end="8"/>
                                            </p:txEl>
                                          </p:spTgt>
                                        </p:tgtEl>
                                      </p:cBhvr>
                                    </p:animEffect>
                                    <p:set>
                                      <p:cBhvr>
                                        <p:cTn id="78" dur="1" fill="hold">
                                          <p:stCondLst>
                                            <p:cond delay="1999"/>
                                          </p:stCondLst>
                                        </p:cTn>
                                        <p:tgtEl>
                                          <p:spTgt spid="2051">
                                            <p:txEl>
                                              <p:pRg st="8" end="8"/>
                                            </p:txEl>
                                          </p:spTgt>
                                        </p:tgtEl>
                                        <p:attrNameLst>
                                          <p:attrName>style.visibility</p:attrName>
                                        </p:attrNameLst>
                                      </p:cBhvr>
                                      <p:to>
                                        <p:strVal val="hidden"/>
                                      </p:to>
                                    </p:set>
                                  </p:childTnLst>
                                </p:cTn>
                              </p:par>
                              <p:par>
                                <p:cTn id="79" presetID="10" presetClass="exit" presetSubtype="0" fill="hold" grpId="0" nodeType="withEffect">
                                  <p:stCondLst>
                                    <p:cond delay="0"/>
                                  </p:stCondLst>
                                  <p:childTnLst>
                                    <p:animEffect transition="out" filter="fade">
                                      <p:cBhvr>
                                        <p:cTn id="80" dur="2000"/>
                                        <p:tgtEl>
                                          <p:spTgt spid="2051">
                                            <p:txEl>
                                              <p:pRg st="9" end="9"/>
                                            </p:txEl>
                                          </p:spTgt>
                                        </p:tgtEl>
                                      </p:cBhvr>
                                    </p:animEffect>
                                    <p:set>
                                      <p:cBhvr>
                                        <p:cTn id="81" dur="1" fill="hold">
                                          <p:stCondLst>
                                            <p:cond delay="1999"/>
                                          </p:stCondLst>
                                        </p:cTn>
                                        <p:tgtEl>
                                          <p:spTgt spid="2051">
                                            <p:txEl>
                                              <p:pRg st="9" end="9"/>
                                            </p:txEl>
                                          </p:spTgt>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2000"/>
                                        <p:tgtEl>
                                          <p:spTgt spid="2054"/>
                                        </p:tgtEl>
                                      </p:cBhvr>
                                    </p:animEffect>
                                    <p:set>
                                      <p:cBhvr>
                                        <p:cTn id="84" dur="1" fill="hold">
                                          <p:stCondLst>
                                            <p:cond delay="1999"/>
                                          </p:stCondLst>
                                        </p:cTn>
                                        <p:tgtEl>
                                          <p:spTgt spid="2054"/>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2000"/>
                                        <p:tgtEl>
                                          <p:spTgt spid="6"/>
                                        </p:tgtEl>
                                      </p:cBhvr>
                                    </p:animEffect>
                                    <p:set>
                                      <p:cBhvr>
                                        <p:cTn id="87"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0" grpId="1"/>
      <p:bldP spid="2051"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STAGE </a:t>
            </a:r>
            <a:r>
              <a:rPr lang="it-IT"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2011 </a:t>
            </a:r>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OBIETTIVI</a:t>
            </a:r>
          </a:p>
        </p:txBody>
      </p:sp>
      <p:sp>
        <p:nvSpPr>
          <p:cNvPr id="207875" name="Rectangle 3"/>
          <p:cNvSpPr>
            <a:spLocks noGrp="1" noChangeArrowheads="1"/>
          </p:cNvSpPr>
          <p:nvPr>
            <p:ph idx="1"/>
          </p:nvPr>
        </p:nvSpPr>
        <p:spPr>
          <a:xfrm>
            <a:off x="323850" y="2205038"/>
            <a:ext cx="8540750" cy="4422775"/>
          </a:xfrm>
        </p:spPr>
        <p:txBody>
          <a:bodyPr/>
          <a:lstStyle/>
          <a:p>
            <a:pPr>
              <a:buClr>
                <a:schemeClr val="tx2"/>
              </a:buClr>
              <a:buFont typeface="Wingdings" pitchFamily="2" charset="2"/>
              <a:buChar char="Ø"/>
            </a:pPr>
            <a:r>
              <a:rPr lang="it-IT" dirty="0" smtClean="0">
                <a:latin typeface="Comic Sans MS" pitchFamily="66" charset="0"/>
              </a:rPr>
              <a:t>Corso pratico </a:t>
            </a:r>
            <a:r>
              <a:rPr lang="it-IT" dirty="0">
                <a:latin typeface="Comic Sans MS" pitchFamily="66" charset="0"/>
              </a:rPr>
              <a:t>di modellazione solida -3D-</a:t>
            </a:r>
          </a:p>
          <a:p>
            <a:pPr>
              <a:buClr>
                <a:schemeClr val="tx2"/>
              </a:buClr>
              <a:buFont typeface="Wingdings" pitchFamily="2" charset="2"/>
              <a:buChar char="Ø"/>
            </a:pPr>
            <a:r>
              <a:rPr lang="it-IT" dirty="0">
                <a:latin typeface="Comic Sans MS" pitchFamily="66" charset="0"/>
              </a:rPr>
              <a:t>Esercitazione con software Inventor </a:t>
            </a:r>
            <a:r>
              <a:rPr lang="it-IT" dirty="0" smtClean="0">
                <a:latin typeface="Comic Sans MS" pitchFamily="66" charset="0"/>
              </a:rPr>
              <a:t>v.11 </a:t>
            </a:r>
            <a:r>
              <a:rPr lang="it-IT" dirty="0">
                <a:latin typeface="Comic Sans MS" pitchFamily="66" charset="0"/>
              </a:rPr>
              <a:t>(Autodesk</a:t>
            </a:r>
            <a:r>
              <a:rPr lang="it-IT" dirty="0" smtClean="0">
                <a:latin typeface="Comic Sans MS" pitchFamily="66" charset="0"/>
              </a:rPr>
              <a:t>)</a:t>
            </a:r>
            <a:endParaRPr lang="it-IT" dirty="0">
              <a:latin typeface="Comic Sans MS" pitchFamily="66" charset="0"/>
            </a:endParaRPr>
          </a:p>
          <a:p>
            <a:pPr>
              <a:buClr>
                <a:schemeClr val="tx2"/>
              </a:buClr>
              <a:buFont typeface="Wingdings" pitchFamily="2" charset="2"/>
              <a:buChar char="Ø"/>
            </a:pPr>
            <a:r>
              <a:rPr lang="it-IT" dirty="0" smtClean="0">
                <a:latin typeface="Comic Sans MS" pitchFamily="66" charset="0"/>
              </a:rPr>
              <a:t>Progettazione meccanica di una parte della nuova linea “PLASMONX”</a:t>
            </a:r>
            <a:endParaRPr lang="it-IT"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7874"/>
                                        </p:tgtEl>
                                        <p:attrNameLst>
                                          <p:attrName>style.visibility</p:attrName>
                                        </p:attrNameLst>
                                      </p:cBhvr>
                                      <p:to>
                                        <p:strVal val="visible"/>
                                      </p:to>
                                    </p:set>
                                    <p:animEffect transition="in" filter="fade">
                                      <p:cBhvr>
                                        <p:cTn id="7" dur="2000"/>
                                        <p:tgtEl>
                                          <p:spTgt spid="207874"/>
                                        </p:tgtEl>
                                      </p:cBhvr>
                                    </p:animEffect>
                                  </p:childTnLst>
                                </p:cTn>
                              </p:par>
                            </p:childTnLst>
                          </p:cTn>
                        </p:par>
                        <p:par>
                          <p:cTn id="8" fill="hold">
                            <p:stCondLst>
                              <p:cond delay="2000"/>
                            </p:stCondLst>
                            <p:childTnLst>
                              <p:par>
                                <p:cTn id="9" presetID="55" presetClass="entr" presetSubtype="0" fill="hold" nodeType="afterEffect">
                                  <p:stCondLst>
                                    <p:cond delay="0"/>
                                  </p:stCondLst>
                                  <p:childTnLst>
                                    <p:set>
                                      <p:cBhvr>
                                        <p:cTn id="10" dur="1" fill="hold">
                                          <p:stCondLst>
                                            <p:cond delay="0"/>
                                          </p:stCondLst>
                                        </p:cTn>
                                        <p:tgtEl>
                                          <p:spTgt spid="207875">
                                            <p:txEl>
                                              <p:pRg st="0" end="0"/>
                                            </p:txEl>
                                          </p:spTgt>
                                        </p:tgtEl>
                                        <p:attrNameLst>
                                          <p:attrName>style.visibility</p:attrName>
                                        </p:attrNameLst>
                                      </p:cBhvr>
                                      <p:to>
                                        <p:strVal val="visible"/>
                                      </p:to>
                                    </p:set>
                                    <p:anim calcmode="lin" valueType="num">
                                      <p:cBhvr>
                                        <p:cTn id="11" dur="1000" fill="hold"/>
                                        <p:tgtEl>
                                          <p:spTgt spid="207875">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207875">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207875">
                                            <p:txEl>
                                              <p:pRg st="0" end="0"/>
                                            </p:txEl>
                                          </p:spTgt>
                                        </p:tgtEl>
                                      </p:cBhvr>
                                    </p:animEffect>
                                  </p:childTnLst>
                                </p:cTn>
                              </p:par>
                            </p:childTnLst>
                          </p:cTn>
                        </p:par>
                        <p:par>
                          <p:cTn id="14" fill="hold">
                            <p:stCondLst>
                              <p:cond delay="3000"/>
                            </p:stCondLst>
                            <p:childTnLst>
                              <p:par>
                                <p:cTn id="15" presetID="55" presetClass="entr" presetSubtype="0" fill="hold" nodeType="afterEffect">
                                  <p:stCondLst>
                                    <p:cond delay="0"/>
                                  </p:stCondLst>
                                  <p:childTnLst>
                                    <p:set>
                                      <p:cBhvr>
                                        <p:cTn id="16" dur="1" fill="hold">
                                          <p:stCondLst>
                                            <p:cond delay="0"/>
                                          </p:stCondLst>
                                        </p:cTn>
                                        <p:tgtEl>
                                          <p:spTgt spid="207875">
                                            <p:txEl>
                                              <p:pRg st="1" end="1"/>
                                            </p:txEl>
                                          </p:spTgt>
                                        </p:tgtEl>
                                        <p:attrNameLst>
                                          <p:attrName>style.visibility</p:attrName>
                                        </p:attrNameLst>
                                      </p:cBhvr>
                                      <p:to>
                                        <p:strVal val="visible"/>
                                      </p:to>
                                    </p:set>
                                    <p:anim calcmode="lin" valueType="num">
                                      <p:cBhvr>
                                        <p:cTn id="17" dur="1000" fill="hold"/>
                                        <p:tgtEl>
                                          <p:spTgt spid="207875">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207875">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207875">
                                            <p:txEl>
                                              <p:pRg st="1" end="1"/>
                                            </p:txEl>
                                          </p:spTgt>
                                        </p:tgtEl>
                                      </p:cBhvr>
                                    </p:animEffect>
                                  </p:childTnLst>
                                </p:cTn>
                              </p:par>
                            </p:childTnLst>
                          </p:cTn>
                        </p:par>
                        <p:par>
                          <p:cTn id="20" fill="hold">
                            <p:stCondLst>
                              <p:cond delay="4000"/>
                            </p:stCondLst>
                            <p:childTnLst>
                              <p:par>
                                <p:cTn id="21" presetID="55" presetClass="entr" presetSubtype="0" fill="hold" nodeType="afterEffect">
                                  <p:stCondLst>
                                    <p:cond delay="0"/>
                                  </p:stCondLst>
                                  <p:childTnLst>
                                    <p:set>
                                      <p:cBhvr>
                                        <p:cTn id="22" dur="1" fill="hold">
                                          <p:stCondLst>
                                            <p:cond delay="0"/>
                                          </p:stCondLst>
                                        </p:cTn>
                                        <p:tgtEl>
                                          <p:spTgt spid="207875">
                                            <p:txEl>
                                              <p:pRg st="2" end="2"/>
                                            </p:txEl>
                                          </p:spTgt>
                                        </p:tgtEl>
                                        <p:attrNameLst>
                                          <p:attrName>style.visibility</p:attrName>
                                        </p:attrNameLst>
                                      </p:cBhvr>
                                      <p:to>
                                        <p:strVal val="visible"/>
                                      </p:to>
                                    </p:set>
                                    <p:anim calcmode="lin" valueType="num">
                                      <p:cBhvr>
                                        <p:cTn id="23" dur="1000" fill="hold"/>
                                        <p:tgtEl>
                                          <p:spTgt spid="207875">
                                            <p:txEl>
                                              <p:pRg st="2" end="2"/>
                                            </p:txEl>
                                          </p:spTgt>
                                        </p:tgtEl>
                                        <p:attrNameLst>
                                          <p:attrName>ppt_w</p:attrName>
                                        </p:attrNameLst>
                                      </p:cBhvr>
                                      <p:tavLst>
                                        <p:tav tm="0">
                                          <p:val>
                                            <p:strVal val="#ppt_w*0.70"/>
                                          </p:val>
                                        </p:tav>
                                        <p:tav tm="100000">
                                          <p:val>
                                            <p:strVal val="#ppt_w"/>
                                          </p:val>
                                        </p:tav>
                                      </p:tavLst>
                                    </p:anim>
                                    <p:anim calcmode="lin" valueType="num">
                                      <p:cBhvr>
                                        <p:cTn id="24" dur="1000" fill="hold"/>
                                        <p:tgtEl>
                                          <p:spTgt spid="207875">
                                            <p:txEl>
                                              <p:pRg st="2" end="2"/>
                                            </p:txEl>
                                          </p:spTgt>
                                        </p:tgtEl>
                                        <p:attrNameLst>
                                          <p:attrName>ppt_h</p:attrName>
                                        </p:attrNameLst>
                                      </p:cBhvr>
                                      <p:tavLst>
                                        <p:tav tm="0">
                                          <p:val>
                                            <p:strVal val="#ppt_h"/>
                                          </p:val>
                                        </p:tav>
                                        <p:tav tm="100000">
                                          <p:val>
                                            <p:strVal val="#ppt_h"/>
                                          </p:val>
                                        </p:tav>
                                      </p:tavLst>
                                    </p:anim>
                                    <p:animEffect transition="in" filter="fade">
                                      <p:cBhvr>
                                        <p:cTn id="25" dur="1000"/>
                                        <p:tgtEl>
                                          <p:spTgt spid="2078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INVENTOR 2011</a:t>
            </a:r>
            <a:endPar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noAutofit/>
          </a:bodyPr>
          <a:lstStyle/>
          <a:p>
            <a:pPr algn="just">
              <a:lnSpc>
                <a:spcPct val="80000"/>
              </a:lnSpc>
              <a:buClr>
                <a:schemeClr val="tx2"/>
              </a:buClr>
              <a:buFont typeface="Wingdings" pitchFamily="2" charset="2"/>
              <a:buChar char="Ø"/>
            </a:pPr>
            <a:r>
              <a:rPr lang="it-IT" sz="2200" dirty="0" smtClean="0">
                <a:latin typeface="Arial (body)"/>
              </a:rPr>
              <a:t>Inventor è un software a base CAD che ci permette di realizzare da una nostra idea progettuale il modello solido in 3D. I vantaggi di riuscire a creare dei prototipi virtuali degli elementi da progettare sono notevoli: </a:t>
            </a:r>
          </a:p>
          <a:p>
            <a:pPr algn="just">
              <a:lnSpc>
                <a:spcPct val="80000"/>
              </a:lnSpc>
              <a:buClr>
                <a:schemeClr val="tx2"/>
              </a:buClr>
              <a:buNone/>
            </a:pPr>
            <a:r>
              <a:rPr lang="it-IT" sz="2200" dirty="0" smtClean="0">
                <a:latin typeface="Arial (body)"/>
              </a:rPr>
              <a:t>	per prima cosa nella progettazione di macchine complesse come gli acceleratori di particelle, ci consente di avere una immediata fisicità dell’idea progettuale, evitando errori macroscopici come l’interferenza fisica tra i sott’</a:t>
            </a:r>
            <a:r>
              <a:rPr lang="it-IT" sz="2200" dirty="0" err="1" smtClean="0">
                <a:latin typeface="Arial (body)"/>
              </a:rPr>
              <a:t>assiemi</a:t>
            </a:r>
            <a:r>
              <a:rPr lang="it-IT" sz="2200" dirty="0" smtClean="0">
                <a:latin typeface="Arial (body)"/>
              </a:rPr>
              <a:t> che li compongono. Inoltre semplifica tutte le fasi della progettazione stessa. Infatti dal modello 3D è facile ricavare i disegni esecutivi necessari alle officine meccaniche per la realizzazione stessa degli elementi. Si possono con questo software anche definire le proprietà fisiche dei materiali necessarie per verifiche meccaniche e strutturali.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ox(in)">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136904" cy="6120680"/>
          </a:xfrm>
        </p:spPr>
        <p:txBody>
          <a:bodyPr>
            <a:normAutofit/>
          </a:bodyPr>
          <a:lstStyle/>
          <a:p>
            <a:pPr algn="just"/>
            <a:r>
              <a:rPr lang="it-IT" sz="2500" dirty="0" smtClean="0"/>
              <a:t>Per realizzare un modello 3D, si parte da uno schizzo 2D:</a:t>
            </a:r>
            <a:endParaRPr lang="it-IT" sz="2500" dirty="0"/>
          </a:p>
        </p:txBody>
      </p:sp>
      <p:pic>
        <p:nvPicPr>
          <p:cNvPr id="4" name="Picture 3" descr="schizzo.JPG"/>
          <p:cNvPicPr>
            <a:picLocks noChangeAspect="1"/>
          </p:cNvPicPr>
          <p:nvPr/>
        </p:nvPicPr>
        <p:blipFill>
          <a:blip r:embed="rId2" cstate="print"/>
          <a:srcRect r="6688" b="2324"/>
          <a:stretch>
            <a:fillRect/>
          </a:stretch>
        </p:blipFill>
        <p:spPr>
          <a:xfrm>
            <a:off x="395536" y="1268760"/>
            <a:ext cx="8532440" cy="540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280920" cy="6264696"/>
          </a:xfrm>
        </p:spPr>
        <p:txBody>
          <a:bodyPr>
            <a:normAutofit/>
          </a:bodyPr>
          <a:lstStyle/>
          <a:p>
            <a:pPr algn="just"/>
            <a:r>
              <a:rPr lang="it-IT" sz="2500" dirty="0" smtClean="0"/>
              <a:t>La terza dimensione si ricava estrudendo lo schizzo del pezzo precedentemente disegnato in 2D.</a:t>
            </a:r>
            <a:endParaRPr lang="it-IT" sz="2500" dirty="0"/>
          </a:p>
        </p:txBody>
      </p:sp>
      <p:pic>
        <p:nvPicPr>
          <p:cNvPr id="4" name="Picture 3" descr="estrusione.JPG"/>
          <p:cNvPicPr>
            <a:picLocks noChangeAspect="1"/>
          </p:cNvPicPr>
          <p:nvPr/>
        </p:nvPicPr>
        <p:blipFill>
          <a:blip r:embed="rId2" cstate="print"/>
          <a:srcRect b="2041"/>
          <a:stretch>
            <a:fillRect/>
          </a:stretch>
        </p:blipFill>
        <p:spPr>
          <a:xfrm>
            <a:off x="395536" y="1196752"/>
            <a:ext cx="8568952" cy="55263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352928" cy="6264696"/>
          </a:xfrm>
        </p:spPr>
        <p:txBody>
          <a:bodyPr>
            <a:normAutofit/>
          </a:bodyPr>
          <a:lstStyle/>
          <a:p>
            <a:pPr algn="just"/>
            <a:r>
              <a:rPr lang="it-IT" sz="2500" dirty="0" smtClean="0"/>
              <a:t>Sull’elemento 3D “grezzo” si effettuano ulteriori lavorazioni </a:t>
            </a:r>
            <a:r>
              <a:rPr lang="it-IT" sz="2500" dirty="0" smtClean="0"/>
              <a:t>come: </a:t>
            </a:r>
            <a:r>
              <a:rPr lang="it-IT" sz="2500" dirty="0" smtClean="0"/>
              <a:t>togliere parti di materiale, aggiungere fori, smussi, raccordi, etc etc...</a:t>
            </a:r>
          </a:p>
        </p:txBody>
      </p:sp>
      <p:pic>
        <p:nvPicPr>
          <p:cNvPr id="4" name="Picture 3" descr="complessivo 1.JPG"/>
          <p:cNvPicPr>
            <a:picLocks noChangeAspect="1"/>
          </p:cNvPicPr>
          <p:nvPr/>
        </p:nvPicPr>
        <p:blipFill>
          <a:blip r:embed="rId2" cstate="print"/>
          <a:srcRect l="36613" t="14720" r="26375" b="5900"/>
          <a:stretch>
            <a:fillRect/>
          </a:stretch>
        </p:blipFill>
        <p:spPr>
          <a:xfrm>
            <a:off x="251520" y="1916832"/>
            <a:ext cx="3384376" cy="4536504"/>
          </a:xfrm>
          <a:prstGeom prst="rect">
            <a:avLst/>
          </a:prstGeom>
        </p:spPr>
      </p:pic>
      <p:pic>
        <p:nvPicPr>
          <p:cNvPr id="6" name="Picture 5" descr="complessivo 2.JPG"/>
          <p:cNvPicPr>
            <a:picLocks noChangeAspect="1"/>
          </p:cNvPicPr>
          <p:nvPr/>
        </p:nvPicPr>
        <p:blipFill>
          <a:blip r:embed="rId3" cstate="print"/>
          <a:srcRect l="37400" t="17240" r="26375" b="4641"/>
          <a:stretch>
            <a:fillRect/>
          </a:stretch>
        </p:blipFill>
        <p:spPr>
          <a:xfrm>
            <a:off x="5508104" y="1916832"/>
            <a:ext cx="3384376" cy="4561550"/>
          </a:xfrm>
          <a:prstGeom prst="rect">
            <a:avLst/>
          </a:prstGeom>
        </p:spPr>
      </p:pic>
      <p:sp>
        <p:nvSpPr>
          <p:cNvPr id="7" name="Right Arrow 6"/>
          <p:cNvSpPr/>
          <p:nvPr/>
        </p:nvSpPr>
        <p:spPr>
          <a:xfrm>
            <a:off x="3707904" y="3068960"/>
            <a:ext cx="1008112" cy="17281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par>
                                <p:cTn id="19" presetID="63" presetClass="path" presetSubtype="0" repeatCount="indefinite" accel="50000" decel="50000" fill="hold" grpId="1" nodeType="withEffect">
                                  <p:stCondLst>
                                    <p:cond delay="0"/>
                                  </p:stCondLst>
                                  <p:childTnLst>
                                    <p:animMotion origin="layout" path="M -2.77778E-7 0.00023 L 0.07882 0.00023 " pathEditMode="relative" rAng="0" ptsTypes="AA">
                                      <p:cBhvr>
                                        <p:cTn id="20" dur="2000" fill="hold"/>
                                        <p:tgtEl>
                                          <p:spTgt spid="7"/>
                                        </p:tgtEl>
                                        <p:attrNameLst>
                                          <p:attrName>ppt_x</p:attrName>
                                          <p:attrName>ppt_y</p:attrName>
                                        </p:attrNameLst>
                                      </p:cBhvr>
                                      <p:rCtr x="3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48680"/>
            <a:ext cx="8208912" cy="6120680"/>
          </a:xfrm>
        </p:spPr>
        <p:txBody>
          <a:bodyPr>
            <a:normAutofit/>
          </a:bodyPr>
          <a:lstStyle/>
          <a:p>
            <a:pPr algn="just"/>
            <a:r>
              <a:rPr lang="it-IT" sz="2500" dirty="0" smtClean="0"/>
              <a:t>Caratteristica importante è la presenza di una libreria all’interno del programma. È un applicativo che ci consente di avere già a disposizione una serie di componenti meccanici necessari all’assemblaggio come: bulloni, dadi, rosette, cuscinetti, elementi strutturali ed altro, unificati UNI o ISO, evitandoci il lavoro di progettazione degli stessi. Inoltre le maggiori aziende produttrici di apparati meccanici permettono l’interattività con il programma al fine di poter usufruire di modelli 3D dei loro prodotti da loro sviluppati: SKF (cuscinetti), ROLLON (guide micrometriche), FESTO (pneumatica) etc etc...</a:t>
            </a:r>
            <a:endParaRPr lang="it-IT" sz="2500" dirty="0"/>
          </a:p>
        </p:txBody>
      </p:sp>
      <p:pic>
        <p:nvPicPr>
          <p:cNvPr id="4" name="Picture 3" descr="festo.jpg"/>
          <p:cNvPicPr>
            <a:picLocks noChangeAspect="1"/>
          </p:cNvPicPr>
          <p:nvPr/>
        </p:nvPicPr>
        <p:blipFill>
          <a:blip r:embed="rId2" cstate="print"/>
          <a:stretch>
            <a:fillRect/>
          </a:stretch>
        </p:blipFill>
        <p:spPr>
          <a:xfrm>
            <a:off x="6516216" y="5301208"/>
            <a:ext cx="1944216" cy="1313659"/>
          </a:xfrm>
          <a:prstGeom prst="rect">
            <a:avLst/>
          </a:prstGeom>
        </p:spPr>
      </p:pic>
      <p:pic>
        <p:nvPicPr>
          <p:cNvPr id="5" name="Picture 4" descr="logo-skf.jpg"/>
          <p:cNvPicPr>
            <a:picLocks noChangeAspect="1"/>
          </p:cNvPicPr>
          <p:nvPr/>
        </p:nvPicPr>
        <p:blipFill>
          <a:blip r:embed="rId3" cstate="print"/>
          <a:stretch>
            <a:fillRect/>
          </a:stretch>
        </p:blipFill>
        <p:spPr>
          <a:xfrm>
            <a:off x="827584" y="5229200"/>
            <a:ext cx="1525014" cy="1505336"/>
          </a:xfrm>
          <a:prstGeom prst="rect">
            <a:avLst/>
          </a:prstGeom>
        </p:spPr>
      </p:pic>
      <p:pic>
        <p:nvPicPr>
          <p:cNvPr id="6" name="Picture 5" descr="rollon logo red.jpg"/>
          <p:cNvPicPr>
            <a:picLocks noChangeAspect="1"/>
          </p:cNvPicPr>
          <p:nvPr/>
        </p:nvPicPr>
        <p:blipFill>
          <a:blip r:embed="rId4" cstate="print"/>
          <a:stretch>
            <a:fillRect/>
          </a:stretch>
        </p:blipFill>
        <p:spPr>
          <a:xfrm>
            <a:off x="2987824" y="5805264"/>
            <a:ext cx="2947416"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par>
                                <p:cTn id="12" presetID="3" presetClass="entr" presetSubtype="1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par>
                                <p:cTn id="15" presetID="3" presetClass="entr" presetSubtype="1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breria.JPG"/>
          <p:cNvPicPr>
            <a:picLocks noChangeAspect="1"/>
          </p:cNvPicPr>
          <p:nvPr/>
        </p:nvPicPr>
        <p:blipFill>
          <a:blip r:embed="rId2" cstate="print"/>
          <a:srcRect l="14951" t="17719" r="46063" b="53780"/>
          <a:stretch>
            <a:fillRect/>
          </a:stretch>
        </p:blipFill>
        <p:spPr>
          <a:xfrm>
            <a:off x="251520" y="260648"/>
            <a:ext cx="4110388" cy="2520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libreria 2.JPG"/>
          <p:cNvPicPr>
            <a:picLocks noChangeAspect="1"/>
          </p:cNvPicPr>
          <p:nvPr/>
        </p:nvPicPr>
        <p:blipFill>
          <a:blip r:embed="rId3" cstate="print"/>
          <a:srcRect l="14563" t="17240" r="10626" b="12201"/>
          <a:stretch>
            <a:fillRect/>
          </a:stretch>
        </p:blipFill>
        <p:spPr>
          <a:xfrm>
            <a:off x="4572000" y="1196752"/>
            <a:ext cx="4275474" cy="2520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Content Placeholder 5" descr="libreria 3.JPG"/>
          <p:cNvPicPr>
            <a:picLocks noGrp="1" noChangeAspect="1"/>
          </p:cNvPicPr>
          <p:nvPr>
            <p:ph idx="1"/>
          </p:nvPr>
        </p:nvPicPr>
        <p:blipFill>
          <a:blip r:embed="rId4" cstate="print"/>
          <a:srcRect l="38975" t="39920" r="31100" b="24800"/>
          <a:stretch>
            <a:fillRect/>
          </a:stretch>
        </p:blipFill>
        <p:spPr>
          <a:xfrm>
            <a:off x="395536" y="3356992"/>
            <a:ext cx="3713556" cy="2736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libreria 4.JPG"/>
          <p:cNvPicPr>
            <a:picLocks noChangeAspect="1"/>
          </p:cNvPicPr>
          <p:nvPr/>
        </p:nvPicPr>
        <p:blipFill>
          <a:blip r:embed="rId5" cstate="print"/>
          <a:srcRect l="42913" t="37400" r="31100" b="23540"/>
          <a:stretch>
            <a:fillRect/>
          </a:stretch>
        </p:blipFill>
        <p:spPr>
          <a:xfrm>
            <a:off x="5076056" y="3933056"/>
            <a:ext cx="2952328" cy="27733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4716016" y="188640"/>
            <a:ext cx="4032448" cy="86409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3000" dirty="0" smtClean="0">
                <a:solidFill>
                  <a:srgbClr val="FF0000"/>
                </a:solidFill>
              </a:rPr>
              <a:t>LIBRERIA</a:t>
            </a:r>
            <a:endParaRPr lang="it-IT" sz="3000" dirty="0">
              <a:solidFill>
                <a:srgbClr val="FF0000"/>
              </a:solidFill>
            </a:endParaRPr>
          </a:p>
        </p:txBody>
      </p:sp>
      <p:pic>
        <p:nvPicPr>
          <p:cNvPr id="9" name="Immagine 8" descr="IMAG0362.jpg"/>
          <p:cNvPicPr>
            <a:picLocks noChangeAspect="1"/>
          </p:cNvPicPr>
          <p:nvPr/>
        </p:nvPicPr>
        <p:blipFill>
          <a:blip r:embed="rId6" cstate="print"/>
          <a:stretch>
            <a:fillRect/>
          </a:stretch>
        </p:blipFill>
        <p:spPr>
          <a:xfrm>
            <a:off x="1907704" y="404664"/>
            <a:ext cx="5256584" cy="30243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Immagine 9" descr="dadorondelle.JPG"/>
          <p:cNvPicPr>
            <a:picLocks noChangeAspect="1"/>
          </p:cNvPicPr>
          <p:nvPr/>
        </p:nvPicPr>
        <p:blipFill>
          <a:blip r:embed="rId7" cstate="print"/>
          <a:srcRect l="22863" t="28580" r="13005" b="19760"/>
          <a:stretch>
            <a:fillRect/>
          </a:stretch>
        </p:blipFill>
        <p:spPr>
          <a:xfrm>
            <a:off x="1907704" y="3645024"/>
            <a:ext cx="5292080" cy="2592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1000"/>
                                        <p:tgtEl>
                                          <p:spTgt spid="8">
                                            <p:bg/>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1000"/>
                                        <p:tgtEl>
                                          <p:spTgt spid="8">
                                            <p:txEl>
                                              <p:pRg st="0" end="0"/>
                                            </p:txEl>
                                          </p:spTgt>
                                        </p:tgtEl>
                                      </p:cBhvr>
                                    </p:animEffect>
                                  </p:childTnLst>
                                </p:cTn>
                              </p:par>
                            </p:childTnLst>
                          </p:cTn>
                        </p:par>
                        <p:par>
                          <p:cTn id="12" fill="hold">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3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4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4"/>
                                        </p:tgtEl>
                                      </p:cBhvr>
                                    </p:animEffect>
                                    <p:set>
                                      <p:cBhvr>
                                        <p:cTn id="35" dur="1" fill="hold">
                                          <p:stCondLst>
                                            <p:cond delay="499"/>
                                          </p:stCondLst>
                                        </p:cTn>
                                        <p:tgtEl>
                                          <p:spTgt spid="4"/>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6"/>
                                        </p:tgtEl>
                                      </p:cBhvr>
                                    </p:animEffect>
                                    <p:set>
                                      <p:cBhvr>
                                        <p:cTn id="38" dur="1" fill="hold">
                                          <p:stCondLst>
                                            <p:cond delay="499"/>
                                          </p:stCondLst>
                                        </p:cTn>
                                        <p:tgtEl>
                                          <p:spTgt spid="6"/>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7"/>
                                        </p:tgtEl>
                                      </p:cBhvr>
                                    </p:animEffect>
                                    <p:set>
                                      <p:cBhvr>
                                        <p:cTn id="41" dur="1" fill="hold">
                                          <p:stCondLst>
                                            <p:cond delay="499"/>
                                          </p:stCondLst>
                                        </p:cTn>
                                        <p:tgtEl>
                                          <p:spTgt spid="7"/>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8">
                                            <p:txEl>
                                              <p:pRg st="0" end="0"/>
                                            </p:txEl>
                                          </p:spTgt>
                                        </p:tgtEl>
                                      </p:cBhvr>
                                    </p:animEffect>
                                    <p:set>
                                      <p:cBhvr>
                                        <p:cTn id="44" dur="1" fill="hold">
                                          <p:stCondLst>
                                            <p:cond delay="499"/>
                                          </p:stCondLst>
                                        </p:cTn>
                                        <p:tgtEl>
                                          <p:spTgt spid="8">
                                            <p:txEl>
                                              <p:pRg st="0" end="0"/>
                                            </p:txEl>
                                          </p:spTgt>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8">
                                            <p:bg/>
                                          </p:spTgt>
                                        </p:tgtEl>
                                      </p:cBhvr>
                                    </p:animEffect>
                                    <p:set>
                                      <p:cBhvr>
                                        <p:cTn id="47" dur="1" fill="hold">
                                          <p:stCondLst>
                                            <p:cond delay="499"/>
                                          </p:stCondLst>
                                        </p:cTn>
                                        <p:tgtEl>
                                          <p:spTgt spid="8">
                                            <p:bg/>
                                          </p:spTgt>
                                        </p:tgtEl>
                                        <p:attrNameLst>
                                          <p:attrName>style.visibility</p:attrName>
                                        </p:attrNameLst>
                                      </p:cBhvr>
                                      <p:to>
                                        <p:strVal val="hidden"/>
                                      </p:to>
                                    </p:set>
                                  </p:childTnLst>
                                </p:cTn>
                              </p:par>
                            </p:childTnLst>
                          </p:cTn>
                        </p:par>
                        <p:par>
                          <p:cTn id="48" fill="hold">
                            <p:stCondLst>
                              <p:cond delay="500"/>
                            </p:stCondLst>
                            <p:childTnLst>
                              <p:par>
                                <p:cTn id="49" presetID="15" presetClass="entr" presetSubtype="0"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ppt_w</p:attrName>
                                        </p:attrNameLst>
                                      </p:cBhvr>
                                      <p:tavLst>
                                        <p:tav tm="0">
                                          <p:val>
                                            <p:fltVal val="0"/>
                                          </p:val>
                                        </p:tav>
                                        <p:tav tm="100000">
                                          <p:val>
                                            <p:strVal val="#ppt_w"/>
                                          </p:val>
                                        </p:tav>
                                      </p:tavLst>
                                    </p:anim>
                                    <p:anim calcmode="lin" valueType="num">
                                      <p:cBhvr>
                                        <p:cTn id="52" dur="1000" fill="hold"/>
                                        <p:tgtEl>
                                          <p:spTgt spid="9"/>
                                        </p:tgtEl>
                                        <p:attrNameLst>
                                          <p:attrName>ppt_h</p:attrName>
                                        </p:attrNameLst>
                                      </p:cBhvr>
                                      <p:tavLst>
                                        <p:tav tm="0">
                                          <p:val>
                                            <p:fltVal val="0"/>
                                          </p:val>
                                        </p:tav>
                                        <p:tav tm="100000">
                                          <p:val>
                                            <p:strVal val="#ppt_h"/>
                                          </p:val>
                                        </p:tav>
                                      </p:tavLst>
                                    </p:anim>
                                    <p:anim calcmode="lin" valueType="num">
                                      <p:cBhvr>
                                        <p:cTn id="53"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9"/>
                                        </p:tgtEl>
                                        <p:attrNameLst>
                                          <p:attrName>ppt_y</p:attrName>
                                        </p:attrNameLst>
                                      </p:cBhvr>
                                      <p:tavLst>
                                        <p:tav tm="0" fmla="#ppt_y+(sin(-2*pi*(1-$))*-#ppt_x+cos(-2*pi*(1-$))*(1-#ppt_y))*(1-$)">
                                          <p:val>
                                            <p:fltVal val="0"/>
                                          </p:val>
                                        </p:tav>
                                        <p:tav tm="100000">
                                          <p:val>
                                            <p:fltVal val="1"/>
                                          </p:val>
                                        </p:tav>
                                      </p:tavLst>
                                    </p:anim>
                                  </p:childTnLst>
                                </p:cTn>
                              </p:par>
                              <p:par>
                                <p:cTn id="55" presetID="15" presetClass="entr" presetSubtype="0"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1000" fill="hold"/>
                                        <p:tgtEl>
                                          <p:spTgt spid="10"/>
                                        </p:tgtEl>
                                        <p:attrNameLst>
                                          <p:attrName>ppt_w</p:attrName>
                                        </p:attrNameLst>
                                      </p:cBhvr>
                                      <p:tavLst>
                                        <p:tav tm="0">
                                          <p:val>
                                            <p:fltVal val="0"/>
                                          </p:val>
                                        </p:tav>
                                        <p:tav tm="100000">
                                          <p:val>
                                            <p:strVal val="#ppt_w"/>
                                          </p:val>
                                        </p:tav>
                                      </p:tavLst>
                                    </p:anim>
                                    <p:anim calcmode="lin" valueType="num">
                                      <p:cBhvr>
                                        <p:cTn id="58" dur="1000" fill="hold"/>
                                        <p:tgtEl>
                                          <p:spTgt spid="10"/>
                                        </p:tgtEl>
                                        <p:attrNameLst>
                                          <p:attrName>ppt_h</p:attrName>
                                        </p:attrNameLst>
                                      </p:cBhvr>
                                      <p:tavLst>
                                        <p:tav tm="0">
                                          <p:val>
                                            <p:fltVal val="0"/>
                                          </p:val>
                                        </p:tav>
                                        <p:tav tm="100000">
                                          <p:val>
                                            <p:strVal val="#ppt_h"/>
                                          </p:val>
                                        </p:tav>
                                      </p:tavLst>
                                    </p:anim>
                                    <p:anim calcmode="lin" valueType="num">
                                      <p:cBhvr>
                                        <p:cTn id="5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8" grpId="1"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08912" cy="6192688"/>
          </a:xfrm>
        </p:spPr>
        <p:txBody>
          <a:bodyPr>
            <a:normAutofit/>
          </a:bodyPr>
          <a:lstStyle/>
          <a:p>
            <a:r>
              <a:rPr lang="it-IT" sz="2500" dirty="0" smtClean="0"/>
              <a:t>Successivamente, attraverso vincoli geometrici e dimensionali, riusciamo ad assemblare i singoli elementi progettati ricavandone l’assieme complesso. In particolare si è realizzato un tratto completo (supporti, tavole di livello, magneti, camera da vuoto e pompa ionica) della nuova linea (PLASMONX)  dell’acceleratore lineare SPARC. </a:t>
            </a:r>
            <a:endParaRPr lang="it-IT" sz="2500" dirty="0"/>
          </a:p>
        </p:txBody>
      </p:sp>
      <p:pic>
        <p:nvPicPr>
          <p:cNvPr id="4" name="Picture 3" descr="plasmonx-005-000.jpg"/>
          <p:cNvPicPr>
            <a:picLocks noChangeAspect="1"/>
          </p:cNvPicPr>
          <p:nvPr/>
        </p:nvPicPr>
        <p:blipFill>
          <a:blip r:embed="rId2" cstate="print"/>
          <a:stretch>
            <a:fillRect/>
          </a:stretch>
        </p:blipFill>
        <p:spPr>
          <a:xfrm>
            <a:off x="1763688" y="3154341"/>
            <a:ext cx="6084168" cy="3505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plessivo 3.JPG"/>
          <p:cNvPicPr>
            <a:picLocks noChangeAspect="1"/>
          </p:cNvPicPr>
          <p:nvPr/>
        </p:nvPicPr>
        <p:blipFill>
          <a:blip r:embed="rId2" cstate="print"/>
          <a:srcRect l="29003" t="27320" r="20863" b="18501"/>
          <a:stretch>
            <a:fillRect/>
          </a:stretch>
        </p:blipFill>
        <p:spPr>
          <a:xfrm>
            <a:off x="107504" y="116632"/>
            <a:ext cx="6840760" cy="47369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piastra di supporto.JPG"/>
          <p:cNvPicPr>
            <a:picLocks noChangeAspect="1"/>
          </p:cNvPicPr>
          <p:nvPr/>
        </p:nvPicPr>
        <p:blipFill>
          <a:blip r:embed="rId3" cstate="print"/>
          <a:srcRect l="29525" t="22280" r="20075" b="14721"/>
          <a:stretch>
            <a:fillRect/>
          </a:stretch>
        </p:blipFill>
        <p:spPr>
          <a:xfrm>
            <a:off x="2195736" y="1340768"/>
            <a:ext cx="6660232" cy="5203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quadrupolo.JPG"/>
          <p:cNvPicPr>
            <a:picLocks noChangeAspect="1"/>
          </p:cNvPicPr>
          <p:nvPr/>
        </p:nvPicPr>
        <p:blipFill>
          <a:blip r:embed="rId4" cstate="print"/>
          <a:srcRect l="24800" t="21020" r="19288" b="13461"/>
          <a:stretch>
            <a:fillRect/>
          </a:stretch>
        </p:blipFill>
        <p:spPr>
          <a:xfrm>
            <a:off x="2123728" y="116632"/>
            <a:ext cx="6840760" cy="50101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pompa ionica.JPG"/>
          <p:cNvPicPr>
            <a:picLocks noChangeAspect="1"/>
          </p:cNvPicPr>
          <p:nvPr/>
        </p:nvPicPr>
        <p:blipFill>
          <a:blip r:embed="rId5" cstate="print"/>
          <a:srcRect l="39794" t="15080" r="22507" b="7847"/>
          <a:stretch>
            <a:fillRect/>
          </a:stretch>
        </p:blipFill>
        <p:spPr>
          <a:xfrm>
            <a:off x="395536" y="228645"/>
            <a:ext cx="5040560" cy="64407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plasmonx-005-000.jpg"/>
          <p:cNvPicPr>
            <a:picLocks noChangeAspect="1"/>
          </p:cNvPicPr>
          <p:nvPr/>
        </p:nvPicPr>
        <p:blipFill>
          <a:blip r:embed="rId6" cstate="print"/>
          <a:srcRect t="-569" r="24013"/>
          <a:stretch>
            <a:fillRect/>
          </a:stretch>
        </p:blipFill>
        <p:spPr>
          <a:xfrm>
            <a:off x="395536" y="332656"/>
            <a:ext cx="8316416" cy="63419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4"/>
                                        </p:tgtEl>
                                      </p:cBhvr>
                                    </p:animEffect>
                                    <p:set>
                                      <p:cBhvr>
                                        <p:cTn id="12" dur="1" fill="hold">
                                          <p:stCondLst>
                                            <p:cond delay="999"/>
                                          </p:stCondLst>
                                        </p:cTn>
                                        <p:tgtEl>
                                          <p:spTgt spid="4"/>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1000"/>
                                        <p:tgtEl>
                                          <p:spTgt spid="6"/>
                                        </p:tgtEl>
                                      </p:cBhvr>
                                    </p:animEffect>
                                    <p:set>
                                      <p:cBhvr>
                                        <p:cTn id="20" dur="1" fill="hold">
                                          <p:stCondLst>
                                            <p:cond delay="999"/>
                                          </p:stCondLst>
                                        </p:cTn>
                                        <p:tgtEl>
                                          <p:spTgt spid="6"/>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1000"/>
                                        <p:tgtEl>
                                          <p:spTgt spid="7"/>
                                        </p:tgtEl>
                                      </p:cBhvr>
                                    </p:animEffect>
                                    <p:set>
                                      <p:cBhvr>
                                        <p:cTn id="28" dur="1" fill="hold">
                                          <p:stCondLst>
                                            <p:cond delay="999"/>
                                          </p:stCondLst>
                                        </p:cTn>
                                        <p:tgtEl>
                                          <p:spTgt spid="7"/>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1000"/>
                                        <p:tgtEl>
                                          <p:spTgt spid="5"/>
                                        </p:tgtEl>
                                      </p:cBhvr>
                                    </p:animEffect>
                                    <p:set>
                                      <p:cBhvr>
                                        <p:cTn id="36" dur="1" fill="hold">
                                          <p:stCondLst>
                                            <p:cond delay="999"/>
                                          </p:stCondLst>
                                        </p:cTn>
                                        <p:tgtEl>
                                          <p:spTgt spid="5"/>
                                        </p:tgtEl>
                                        <p:attrNameLst>
                                          <p:attrName>style.visibility</p:attrName>
                                        </p:attrNameLst>
                                      </p:cBhvr>
                                      <p:to>
                                        <p:strVal val="hidden"/>
                                      </p:to>
                                    </p:set>
                                  </p:childTnLst>
                                </p:cTn>
                              </p:par>
                            </p:childTnLst>
                          </p:cTn>
                        </p:par>
                        <p:par>
                          <p:cTn id="37" fill="hold">
                            <p:stCondLst>
                              <p:cond delay="1000"/>
                            </p:stCondLst>
                            <p:childTnLst>
                              <p:par>
                                <p:cTn id="38" presetID="15" presetClass="entr" presetSubtype="0" fill="hold" nodeType="afterEffect">
                                  <p:stCondLst>
                                    <p:cond delay="100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 calcmode="lin" valueType="num">
                                      <p:cBhvr>
                                        <p:cTn id="42"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asmonx-005-000.jpg"/>
          <p:cNvPicPr>
            <a:picLocks noChangeAspect="1"/>
          </p:cNvPicPr>
          <p:nvPr/>
        </p:nvPicPr>
        <p:blipFill>
          <a:blip r:embed="rId2" cstate="print"/>
          <a:srcRect l="4126"/>
          <a:stretch>
            <a:fillRect/>
          </a:stretch>
        </p:blipFill>
        <p:spPr>
          <a:xfrm>
            <a:off x="0" y="548680"/>
            <a:ext cx="9144000" cy="5729217"/>
          </a:xfrm>
          <a:prstGeom prst="rect">
            <a:avLst/>
          </a:prstGeom>
        </p:spPr>
      </p:pic>
      <p:cxnSp>
        <p:nvCxnSpPr>
          <p:cNvPr id="4" name="Straight Connector 3"/>
          <p:cNvCxnSpPr/>
          <p:nvPr/>
        </p:nvCxnSpPr>
        <p:spPr>
          <a:xfrm>
            <a:off x="0" y="2420888"/>
            <a:ext cx="8856984" cy="0"/>
          </a:xfrm>
          <a:prstGeom prst="line">
            <a:avLst/>
          </a:prstGeom>
          <a:ln w="38100" cap="sq">
            <a:solidFill>
              <a:srgbClr val="66FF33"/>
            </a:solidFill>
            <a:tailEnd type="triangle"/>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8999984" y="2348880"/>
            <a:ext cx="144016" cy="14401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sp>
        <p:nvSpPr>
          <p:cNvPr id="5" name="CasellaDiTesto 4"/>
          <p:cNvSpPr txBox="1"/>
          <p:nvPr/>
        </p:nvSpPr>
        <p:spPr>
          <a:xfrm>
            <a:off x="395536" y="980728"/>
            <a:ext cx="1944216" cy="369332"/>
          </a:xfrm>
          <a:prstGeom prst="rect">
            <a:avLst/>
          </a:prstGeom>
          <a:noFill/>
        </p:spPr>
        <p:txBody>
          <a:bodyPr wrap="square" rtlCol="0">
            <a:spAutoFit/>
          </a:bodyPr>
          <a:lstStyle/>
          <a:p>
            <a:r>
              <a:rPr lang="it-IT" dirty="0" smtClean="0">
                <a:solidFill>
                  <a:srgbClr val="FF0000"/>
                </a:solidFill>
              </a:rPr>
              <a:t>QUADRUPOLI</a:t>
            </a:r>
            <a:endParaRPr lang="it-IT" dirty="0">
              <a:solidFill>
                <a:srgbClr val="FF0000"/>
              </a:solidFill>
            </a:endParaRPr>
          </a:p>
        </p:txBody>
      </p:sp>
      <p:cxnSp>
        <p:nvCxnSpPr>
          <p:cNvPr id="7" name="Connettore 2 6"/>
          <p:cNvCxnSpPr>
            <a:stCxn id="5" idx="2"/>
          </p:cNvCxnSpPr>
          <p:nvPr/>
        </p:nvCxnSpPr>
        <p:spPr>
          <a:xfrm rot="16200000" flipH="1">
            <a:off x="1678324" y="1039380"/>
            <a:ext cx="350748" cy="972108"/>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CasellaDiTesto 8"/>
          <p:cNvSpPr txBox="1"/>
          <p:nvPr/>
        </p:nvSpPr>
        <p:spPr>
          <a:xfrm>
            <a:off x="107504" y="3356992"/>
            <a:ext cx="1728192" cy="646331"/>
          </a:xfrm>
          <a:prstGeom prst="rect">
            <a:avLst/>
          </a:prstGeom>
          <a:noFill/>
        </p:spPr>
        <p:txBody>
          <a:bodyPr wrap="square" rtlCol="0">
            <a:spAutoFit/>
          </a:bodyPr>
          <a:lstStyle/>
          <a:p>
            <a:r>
              <a:rPr lang="it-IT" dirty="0" smtClean="0">
                <a:solidFill>
                  <a:srgbClr val="FF0000"/>
                </a:solidFill>
              </a:rPr>
              <a:t>TAVOLA DI LIVELLO</a:t>
            </a:r>
            <a:endParaRPr lang="it-IT" dirty="0">
              <a:solidFill>
                <a:srgbClr val="FF0000"/>
              </a:solidFill>
            </a:endParaRPr>
          </a:p>
        </p:txBody>
      </p:sp>
      <p:cxnSp>
        <p:nvCxnSpPr>
          <p:cNvPr id="10" name="Connettore 2 9"/>
          <p:cNvCxnSpPr/>
          <p:nvPr/>
        </p:nvCxnSpPr>
        <p:spPr>
          <a:xfrm flipV="1">
            <a:off x="1475656" y="3212976"/>
            <a:ext cx="864096" cy="504056"/>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CasellaDiTesto 14"/>
          <p:cNvSpPr txBox="1"/>
          <p:nvPr/>
        </p:nvSpPr>
        <p:spPr>
          <a:xfrm>
            <a:off x="6876256" y="4941168"/>
            <a:ext cx="2016224" cy="369332"/>
          </a:xfrm>
          <a:prstGeom prst="rect">
            <a:avLst/>
          </a:prstGeom>
          <a:noFill/>
        </p:spPr>
        <p:txBody>
          <a:bodyPr wrap="square" rtlCol="0">
            <a:spAutoFit/>
          </a:bodyPr>
          <a:lstStyle/>
          <a:p>
            <a:r>
              <a:rPr lang="it-IT" dirty="0" smtClean="0">
                <a:solidFill>
                  <a:srgbClr val="FF0000"/>
                </a:solidFill>
              </a:rPr>
              <a:t>POMPA IONICA</a:t>
            </a:r>
            <a:endParaRPr lang="it-IT" dirty="0">
              <a:solidFill>
                <a:srgbClr val="FF0000"/>
              </a:solidFill>
            </a:endParaRPr>
          </a:p>
        </p:txBody>
      </p:sp>
      <p:cxnSp>
        <p:nvCxnSpPr>
          <p:cNvPr id="16" name="Connettore 2 15"/>
          <p:cNvCxnSpPr>
            <a:stCxn id="15" idx="0"/>
          </p:cNvCxnSpPr>
          <p:nvPr/>
        </p:nvCxnSpPr>
        <p:spPr>
          <a:xfrm rot="16200000" flipV="1">
            <a:off x="7236296" y="4293096"/>
            <a:ext cx="720080" cy="576064"/>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CasellaDiTesto 8"/>
          <p:cNvSpPr txBox="1"/>
          <p:nvPr/>
        </p:nvSpPr>
        <p:spPr>
          <a:xfrm>
            <a:off x="3707904" y="5661248"/>
            <a:ext cx="1728192" cy="369332"/>
          </a:xfrm>
          <a:prstGeom prst="rect">
            <a:avLst/>
          </a:prstGeom>
          <a:noFill/>
        </p:spPr>
        <p:txBody>
          <a:bodyPr wrap="square" rtlCol="0">
            <a:spAutoFit/>
          </a:bodyPr>
          <a:lstStyle/>
          <a:p>
            <a:pPr algn="ctr"/>
            <a:r>
              <a:rPr lang="it-IT" dirty="0" smtClean="0">
                <a:solidFill>
                  <a:srgbClr val="FF0000"/>
                </a:solidFill>
              </a:rPr>
              <a:t>GIRDER</a:t>
            </a:r>
            <a:endParaRPr lang="it-IT" dirty="0">
              <a:solidFill>
                <a:srgbClr val="FF0000"/>
              </a:solidFill>
            </a:endParaRPr>
          </a:p>
        </p:txBody>
      </p:sp>
      <p:cxnSp>
        <p:nvCxnSpPr>
          <p:cNvPr id="12" name="Connettore 2 9"/>
          <p:cNvCxnSpPr>
            <a:stCxn id="11" idx="0"/>
          </p:cNvCxnSpPr>
          <p:nvPr/>
        </p:nvCxnSpPr>
        <p:spPr>
          <a:xfrm rot="16200000" flipV="1">
            <a:off x="3815916" y="4905164"/>
            <a:ext cx="504056" cy="1008112"/>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ttore 2 9"/>
          <p:cNvCxnSpPr>
            <a:stCxn id="11" idx="0"/>
          </p:cNvCxnSpPr>
          <p:nvPr/>
        </p:nvCxnSpPr>
        <p:spPr>
          <a:xfrm rot="5400000" flipH="1" flipV="1">
            <a:off x="4860032" y="4869160"/>
            <a:ext cx="504056" cy="108012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CasellaDiTesto 8"/>
          <p:cNvSpPr txBox="1"/>
          <p:nvPr/>
        </p:nvSpPr>
        <p:spPr>
          <a:xfrm>
            <a:off x="179512" y="4509120"/>
            <a:ext cx="1728192" cy="369332"/>
          </a:xfrm>
          <a:prstGeom prst="rect">
            <a:avLst/>
          </a:prstGeom>
          <a:noFill/>
        </p:spPr>
        <p:txBody>
          <a:bodyPr wrap="square" rtlCol="0">
            <a:spAutoFit/>
          </a:bodyPr>
          <a:lstStyle/>
          <a:p>
            <a:pPr algn="ctr"/>
            <a:r>
              <a:rPr lang="it-IT" dirty="0" smtClean="0">
                <a:solidFill>
                  <a:srgbClr val="FF0000"/>
                </a:solidFill>
              </a:rPr>
              <a:t>SPAZIATORE</a:t>
            </a:r>
            <a:endParaRPr lang="it-IT" dirty="0">
              <a:solidFill>
                <a:srgbClr val="FF0000"/>
              </a:solidFill>
            </a:endParaRPr>
          </a:p>
        </p:txBody>
      </p:sp>
      <p:cxnSp>
        <p:nvCxnSpPr>
          <p:cNvPr id="25" name="Connettore 2 9"/>
          <p:cNvCxnSpPr/>
          <p:nvPr/>
        </p:nvCxnSpPr>
        <p:spPr>
          <a:xfrm flipV="1">
            <a:off x="1043608" y="3645024"/>
            <a:ext cx="1368152" cy="792088"/>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childTnLst>
                                </p:cTn>
                              </p:par>
                              <p:par>
                                <p:cTn id="25" presetID="10"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2000"/>
                                        <p:tgtEl>
                                          <p:spTgt spid="4"/>
                                        </p:tgtEl>
                                      </p:cBhvr>
                                    </p:animEffect>
                                  </p:childTnLst>
                                </p:cTn>
                              </p:par>
                            </p:childTnLst>
                          </p:cTn>
                        </p:par>
                        <p:par>
                          <p:cTn id="46" fill="hold">
                            <p:stCondLst>
                              <p:cond delay="7000"/>
                            </p:stCondLst>
                            <p:childTnLst>
                              <p:par>
                                <p:cTn id="47" presetID="2" presetClass="entr" presetSubtype="8" repeatCount="indefinite" fill="hold" grpId="0" nodeType="afterEffect">
                                  <p:stCondLst>
                                    <p:cond delay="0"/>
                                  </p:stCondLst>
                                  <p:endCondLst>
                                    <p:cond evt="onNext" delay="0">
                                      <p:tgtEl>
                                        <p:sldTgt/>
                                      </p:tgtEl>
                                    </p:cond>
                                  </p:end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3000" fill="hold"/>
                                        <p:tgtEl>
                                          <p:spTgt spid="8"/>
                                        </p:tgtEl>
                                        <p:attrNameLst>
                                          <p:attrName>ppt_x</p:attrName>
                                        </p:attrNameLst>
                                      </p:cBhvr>
                                      <p:tavLst>
                                        <p:tav tm="0">
                                          <p:val>
                                            <p:strVal val="0-#ppt_w/2"/>
                                          </p:val>
                                        </p:tav>
                                        <p:tav tm="100000">
                                          <p:val>
                                            <p:strVal val="#ppt_x"/>
                                          </p:val>
                                        </p:tav>
                                      </p:tavLst>
                                    </p:anim>
                                    <p:anim calcmode="lin" valueType="num">
                                      <p:cBhvr additive="base">
                                        <p:cTn id="50" dur="3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9" grpId="0"/>
      <p:bldP spid="15" grpId="0"/>
      <p:bldP spid="11"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484784"/>
            <a:ext cx="8640960" cy="2308324"/>
          </a:xfrm>
          <a:prstGeom prst="rect">
            <a:avLst/>
          </a:prstGeom>
        </p:spPr>
        <p:txBody>
          <a:bodyPr wrap="square">
            <a:spAutoFit/>
          </a:bodyPr>
          <a:lstStyle/>
          <a:p>
            <a:r>
              <a:rPr lang="it-IT" dirty="0" smtClean="0"/>
              <a:t>Per </a:t>
            </a:r>
            <a:r>
              <a:rPr lang="it-IT" dirty="0" smtClean="0"/>
              <a:t>la prima volta in Italia è stato costruito e messo in </a:t>
            </a:r>
            <a:r>
              <a:rPr lang="it-IT" dirty="0" smtClean="0"/>
              <a:t>funzione </a:t>
            </a:r>
            <a:r>
              <a:rPr lang="it-IT" dirty="0" smtClean="0"/>
              <a:t>ai Laboratori Nazionali di Frascati </a:t>
            </a:r>
            <a:r>
              <a:rPr lang="it-IT" dirty="0" smtClean="0"/>
              <a:t>dell'INFN, </a:t>
            </a:r>
            <a:r>
              <a:rPr lang="it-IT" dirty="0" smtClean="0"/>
              <a:t>un prototipo di laser a elettroni liberi. Il prototipo, battezzato </a:t>
            </a:r>
            <a:r>
              <a:rPr lang="it-IT" dirty="0" smtClean="0"/>
              <a:t>SPARC (Sorgente Pulsata Autoamplificata di Radiazione Coerente), </a:t>
            </a:r>
            <a:r>
              <a:rPr lang="it-IT" dirty="0" smtClean="0"/>
              <a:t>è pilotato da un acceleratore lineare di elettroni ed emette una radiazione in grado di fotografare molecole, proteine e virus durante la loro attività ed osservare - cosa finora impossibile - fenomeni biochimici ultraveloci. È il secondo laser del genere in Europa, dopo FLASH, in Germania. </a:t>
            </a:r>
            <a:br>
              <a:rPr lang="it-IT" dirty="0" smtClean="0"/>
            </a:br>
            <a:endParaRPr lang="it-IT" dirty="0"/>
          </a:p>
        </p:txBody>
      </p:sp>
      <p:sp>
        <p:nvSpPr>
          <p:cNvPr id="3" name="Rectangle 2"/>
          <p:cNvSpPr/>
          <p:nvPr/>
        </p:nvSpPr>
        <p:spPr>
          <a:xfrm>
            <a:off x="179512" y="116632"/>
            <a:ext cx="8640960" cy="1224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sz="3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SPARC: Il </a:t>
            </a:r>
            <a:r>
              <a:rPr lang="it-IT" sz="3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super laser </a:t>
            </a:r>
            <a:r>
              <a:rPr lang="it-IT" sz="3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italiano</a:t>
            </a:r>
            <a:endParaRPr lang="it-IT" sz="3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Picture 4" descr="Picture_A.png"/>
          <p:cNvPicPr>
            <a:picLocks noChangeAspect="1"/>
          </p:cNvPicPr>
          <p:nvPr/>
        </p:nvPicPr>
        <p:blipFill>
          <a:blip r:embed="rId2" cstate="print"/>
          <a:stretch>
            <a:fillRect/>
          </a:stretch>
        </p:blipFill>
        <p:spPr>
          <a:xfrm>
            <a:off x="251520" y="3573016"/>
            <a:ext cx="4320480" cy="3000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IMAG0350.jpg"/>
          <p:cNvPicPr>
            <a:picLocks noChangeAspect="1"/>
          </p:cNvPicPr>
          <p:nvPr/>
        </p:nvPicPr>
        <p:blipFill>
          <a:blip r:embed="rId3" cstate="print"/>
          <a:stretch>
            <a:fillRect/>
          </a:stretch>
        </p:blipFill>
        <p:spPr>
          <a:xfrm>
            <a:off x="4716016" y="3573016"/>
            <a:ext cx="4236749" cy="30243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PARC stage.jpg"/>
          <p:cNvPicPr>
            <a:picLocks noChangeAspect="1"/>
          </p:cNvPicPr>
          <p:nvPr/>
        </p:nvPicPr>
        <p:blipFill>
          <a:blip r:embed="rId2" cstate="print"/>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pic>
        <p:nvPicPr>
          <p:cNvPr id="8" name="Picture 7" descr="plasmonx-005-000.jpg"/>
          <p:cNvPicPr>
            <a:picLocks noChangeAspect="1"/>
          </p:cNvPicPr>
          <p:nvPr/>
        </p:nvPicPr>
        <p:blipFill>
          <a:blip r:embed="rId3" cstate="print"/>
          <a:stretch>
            <a:fillRect/>
          </a:stretch>
        </p:blipFill>
        <p:spPr>
          <a:xfrm>
            <a:off x="4572000" y="3717032"/>
            <a:ext cx="4320480" cy="28503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0" name="Straight Connector 9"/>
          <p:cNvCxnSpPr/>
          <p:nvPr/>
        </p:nvCxnSpPr>
        <p:spPr>
          <a:xfrm rot="16200000" flipH="1">
            <a:off x="3563888" y="4581128"/>
            <a:ext cx="1512168" cy="1512168"/>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635896" y="3789040"/>
            <a:ext cx="2304256" cy="72008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55576" y="260648"/>
            <a:ext cx="3888432"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5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PLASMONX</a:t>
            </a:r>
            <a:endParaRPr lang="it-IT" sz="5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0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TAVOLA DI LIVELLO e spaziatore</a:t>
            </a:r>
            <a:endPar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Content Placeholder 4" descr="IMAG0364.jpg"/>
          <p:cNvPicPr>
            <a:picLocks noGrp="1" noChangeAspect="1"/>
          </p:cNvPicPr>
          <p:nvPr>
            <p:ph idx="1"/>
          </p:nvPr>
        </p:nvPicPr>
        <p:blipFill>
          <a:blip r:embed="rId2" cstate="print"/>
          <a:srcRect l="5929" t="7317" r="3636"/>
          <a:stretch>
            <a:fillRect/>
          </a:stretch>
        </p:blipFill>
        <p:spPr>
          <a:xfrm>
            <a:off x="4355976" y="2150590"/>
            <a:ext cx="4680520" cy="29345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complessivo 3.JPG"/>
          <p:cNvPicPr>
            <a:picLocks noChangeAspect="1"/>
          </p:cNvPicPr>
          <p:nvPr/>
        </p:nvPicPr>
        <p:blipFill>
          <a:blip r:embed="rId3" cstate="print"/>
          <a:srcRect l="29003" t="27320" r="20863" b="18501"/>
          <a:stretch>
            <a:fillRect/>
          </a:stretch>
        </p:blipFill>
        <p:spPr>
          <a:xfrm>
            <a:off x="107504" y="2132856"/>
            <a:ext cx="4263543" cy="2952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8"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1000"/>
                                        <p:tgtEl>
                                          <p:spTgt spid="6"/>
                                        </p:tgtEl>
                                      </p:cBhvr>
                                    </p:animEffect>
                                  </p:childTnLst>
                                </p:cTn>
                              </p:par>
                              <p:par>
                                <p:cTn id="13" presetID="8"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amond(in)">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4824536" cy="72008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sz="3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Camera da vuoto:</a:t>
            </a:r>
            <a:endParaRPr lang="it-IT" sz="3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TextBox 4"/>
          <p:cNvSpPr txBox="1"/>
          <p:nvPr/>
        </p:nvSpPr>
        <p:spPr>
          <a:xfrm>
            <a:off x="323528" y="1268760"/>
            <a:ext cx="8064896" cy="2246769"/>
          </a:xfrm>
          <a:prstGeom prst="rect">
            <a:avLst/>
          </a:prstGeom>
          <a:noFill/>
        </p:spPr>
        <p:txBody>
          <a:bodyPr wrap="square" rtlCol="0">
            <a:spAutoFit/>
          </a:bodyPr>
          <a:lstStyle/>
          <a:p>
            <a:pPr>
              <a:buFontTx/>
              <a:buNone/>
            </a:pPr>
            <a:r>
              <a:rPr lang="it-IT" sz="2000" dirty="0" smtClean="0">
                <a:cs typeface="GreekC_IV50" pitchFamily="2" charset="0"/>
              </a:rPr>
              <a:t>Per evitare le collisioni dei fasci con i gas residui, negli anelli viene mantenuto un vuoto intorno ad un miliardesimo di atmosfere, prossimo al vuoto assoluto.</a:t>
            </a:r>
          </a:p>
          <a:p>
            <a:pPr>
              <a:buFontTx/>
              <a:buNone/>
            </a:pPr>
            <a:r>
              <a:rPr lang="it-IT" sz="2000" dirty="0" smtClean="0">
                <a:cs typeface="GreekC_IV50" pitchFamily="2" charset="0"/>
              </a:rPr>
              <a:t>Per far questo i fasci corrono all’interno di elementi chiamati </a:t>
            </a:r>
            <a:r>
              <a:rPr lang="it-IT" sz="2000" i="1" u="sng" dirty="0" smtClean="0">
                <a:cs typeface="GreekC_IV50" pitchFamily="2" charset="0"/>
              </a:rPr>
              <a:t>camere da vuoto</a:t>
            </a:r>
            <a:r>
              <a:rPr lang="it-IT" sz="2000" dirty="0" smtClean="0">
                <a:cs typeface="GreekC_IV50" pitchFamily="2" charset="0"/>
              </a:rPr>
              <a:t>, realizzate con una particolare lega di alluminio e lavorate con specifiche tecniche molto esigenti (tolleranze molto basse, e lavorazioni con macchine a CNC di elevata precisione).</a:t>
            </a:r>
          </a:p>
        </p:txBody>
      </p:sp>
      <p:pic>
        <p:nvPicPr>
          <p:cNvPr id="6" name="Picture 13" descr="ZOLLA 051"/>
          <p:cNvPicPr>
            <a:picLocks noChangeAspect="1" noChangeArrowheads="1"/>
          </p:cNvPicPr>
          <p:nvPr/>
        </p:nvPicPr>
        <p:blipFill>
          <a:blip r:embed="rId2" cstate="print"/>
          <a:srcRect/>
          <a:stretch>
            <a:fillRect/>
          </a:stretch>
        </p:blipFill>
        <p:spPr bwMode="auto">
          <a:xfrm>
            <a:off x="251520" y="3645024"/>
            <a:ext cx="3237105" cy="2088232"/>
          </a:xfrm>
          <a:prstGeom prst="rect">
            <a:avLst/>
          </a:prstGeom>
          <a:noFill/>
          <a:ln w="25400">
            <a:solidFill>
              <a:srgbClr val="FFFF00"/>
            </a:solidFill>
            <a:miter lim="800000"/>
            <a:headEnd/>
            <a:tailEnd/>
          </a:ln>
        </p:spPr>
      </p:pic>
      <p:pic>
        <p:nvPicPr>
          <p:cNvPr id="7" name="Picture 4" descr="Dafne chamber x"/>
          <p:cNvPicPr>
            <a:picLocks noChangeAspect="1" noChangeArrowheads="1"/>
          </p:cNvPicPr>
          <p:nvPr/>
        </p:nvPicPr>
        <p:blipFill>
          <a:blip r:embed="rId3" cstate="print"/>
          <a:srcRect/>
          <a:stretch>
            <a:fillRect/>
          </a:stretch>
        </p:blipFill>
        <p:spPr bwMode="auto">
          <a:xfrm>
            <a:off x="3851920" y="4581128"/>
            <a:ext cx="2304256" cy="1666410"/>
          </a:xfrm>
          <a:prstGeom prst="rect">
            <a:avLst/>
          </a:prstGeom>
          <a:noFill/>
          <a:ln w="25400">
            <a:solidFill>
              <a:srgbClr val="FFFF00"/>
            </a:solidFill>
            <a:miter lim="800000"/>
            <a:headEnd/>
            <a:tailEnd/>
          </a:ln>
        </p:spPr>
      </p:pic>
      <p:pic>
        <p:nvPicPr>
          <p:cNvPr id="8" name="Picture 9" descr="100_0816"/>
          <p:cNvPicPr>
            <a:picLocks noChangeAspect="1" noChangeArrowheads="1"/>
          </p:cNvPicPr>
          <p:nvPr/>
        </p:nvPicPr>
        <p:blipFill>
          <a:blip r:embed="rId4" cstate="print"/>
          <a:srcRect/>
          <a:stretch>
            <a:fillRect/>
          </a:stretch>
        </p:blipFill>
        <p:spPr bwMode="auto">
          <a:xfrm>
            <a:off x="6516216" y="3645024"/>
            <a:ext cx="2480678" cy="1656184"/>
          </a:xfrm>
          <a:prstGeom prst="rect">
            <a:avLst/>
          </a:prstGeom>
          <a:noFill/>
          <a:ln w="25400">
            <a:solidFill>
              <a:srgbClr val="FFFF00"/>
            </a:solidFill>
            <a:miter lim="800000"/>
            <a:headEnd/>
            <a:tailEnd/>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53"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childTnLst>
                          </p:cTn>
                        </p:par>
                        <p:par>
                          <p:cTn id="20" fill="hold">
                            <p:stCondLst>
                              <p:cond delay="3000"/>
                            </p:stCondLst>
                            <p:childTnLst>
                              <p:par>
                                <p:cTn id="21" presetID="53"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Effect transition="in" filter="fade">
                                      <p:cBhvr>
                                        <p:cTn id="25" dur="1000"/>
                                        <p:tgtEl>
                                          <p:spTgt spid="7"/>
                                        </p:tgtEl>
                                      </p:cBhvr>
                                    </p:animEffect>
                                  </p:childTnLst>
                                </p:cTn>
                              </p:par>
                            </p:childTnLst>
                          </p:cTn>
                        </p:par>
                        <p:par>
                          <p:cTn id="26" fill="hold">
                            <p:stCondLst>
                              <p:cond delay="4000"/>
                            </p:stCondLst>
                            <p:childTnLst>
                              <p:par>
                                <p:cTn id="27" presetID="53"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6672"/>
            <a:ext cx="8136904" cy="6048672"/>
          </a:xfrm>
        </p:spPr>
        <p:txBody>
          <a:bodyPr>
            <a:normAutofit lnSpcReduction="10000"/>
          </a:bodyPr>
          <a:lstStyle/>
          <a:p>
            <a:pPr algn="just"/>
            <a:r>
              <a:rPr lang="it-IT" sz="2500" dirty="0" smtClean="0"/>
              <a:t>In particolare ci siamo soffermati sullo studio della tavola di livello, in quanto abbiamo avuto l’occasione, approfittando di una fermata di DA</a:t>
            </a:r>
            <a:r>
              <a:rPr lang="it-IT" sz="2500" dirty="0" smtClean="0">
                <a:latin typeface="Symbol" pitchFamily="18" charset="2"/>
              </a:rPr>
              <a:t>F</a:t>
            </a:r>
            <a:r>
              <a:rPr lang="it-IT" sz="2500" dirty="0" smtClean="0"/>
              <a:t>NE, di poter partecipare ad una fase successiva alla progettazione e all’installazione degli elementi meccanici: l’allineamento dei magneti. È questa la fase in cui tali elementi vengono posizionati nello spazio nella loro posizione nominale definita dai fisici di macchina. Infatti tramite i girder e gli spaziatori si posiziona il tutto per arrivare alla quota del fascio </a:t>
            </a:r>
            <a:r>
              <a:rPr lang="it-IT" sz="2500" dirty="0" smtClean="0"/>
              <a:t>(circa 1200 </a:t>
            </a:r>
            <a:r>
              <a:rPr lang="it-IT" sz="2500" dirty="0" smtClean="0"/>
              <a:t>mm da terra) ed alla posizione su piano orizzontale con una precisione non superiore al millimetro. Tramite le tavole di livello la precisione sale al decimo di millimetro. Tale precisione è resa possibile dallo strumento che ne misura la posizione: il Laser Tracker. </a:t>
            </a:r>
            <a:endParaRPr lang="it-IT"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Allineamento (Laser Tracker)</a:t>
            </a:r>
            <a:endParaRPr lang="it-IT"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normAutofit/>
          </a:bodyPr>
          <a:lstStyle/>
          <a:p>
            <a:pPr algn="just"/>
            <a:r>
              <a:rPr lang="it-IT" sz="2500" dirty="0" smtClean="0"/>
              <a:t>Tramite dei punti fissi sull’edificio e sui pillars, esso riesce a definire il sistema di riferimento principale. Con dei punti noti sui magneti si riesce istantaneamente, tramite una sfera composta anche da specchi riflettenti, a definire la loro posizione rispetto a tale sistema di riferimento. Agendo sulle viti di livello e su quelle che spostano il magnete sul piano orizzontale della tavola di livello, si riesce ad approssimarsi alla posizione nominale.</a:t>
            </a:r>
            <a:endParaRPr lang="it-IT"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6170063.JPG"/>
          <p:cNvPicPr>
            <a:picLocks noGrp="1" noChangeAspect="1"/>
          </p:cNvPicPr>
          <p:nvPr>
            <p:ph idx="1"/>
          </p:nvPr>
        </p:nvPicPr>
        <p:blipFill>
          <a:blip r:embed="rId2" cstate="print"/>
          <a:stretch>
            <a:fillRect/>
          </a:stretch>
        </p:blipFill>
        <p:spPr>
          <a:xfrm>
            <a:off x="467544" y="332656"/>
            <a:ext cx="4392489" cy="58566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P6170093.JPG"/>
          <p:cNvPicPr>
            <a:picLocks noChangeAspect="1"/>
          </p:cNvPicPr>
          <p:nvPr/>
        </p:nvPicPr>
        <p:blipFill>
          <a:blip r:embed="rId3" cstate="print"/>
          <a:stretch>
            <a:fillRect/>
          </a:stretch>
        </p:blipFill>
        <p:spPr>
          <a:xfrm>
            <a:off x="5364088" y="2060848"/>
            <a:ext cx="3456384" cy="4608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5364088" y="476672"/>
            <a:ext cx="3240360" cy="129614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500" dirty="0" smtClean="0">
                <a:solidFill>
                  <a:srgbClr val="FF0000"/>
                </a:solidFill>
              </a:rPr>
              <a:t>LASER TRACKER</a:t>
            </a:r>
            <a:endParaRPr lang="it-IT" sz="25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0"/>
                                        <p:tgtEl>
                                          <p:spTgt spid="6">
                                            <p:txEl>
                                              <p:pRg st="0" end="0"/>
                                            </p:txEl>
                                          </p:spTgt>
                                        </p:tgtEl>
                                      </p:cBhvr>
                                    </p:animEffect>
                                  </p:childTnLst>
                                </p:cTn>
                              </p:par>
                            </p:childTnLst>
                          </p:cTn>
                        </p:par>
                        <p:par>
                          <p:cTn id="12" fill="hold">
                            <p:stCondLst>
                              <p:cond delay="2000"/>
                            </p:stCondLst>
                            <p:childTnLst>
                              <p:par>
                                <p:cTn id="13" presetID="21"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4)">
                                      <p:cBhvr>
                                        <p:cTn id="15" dur="2000"/>
                                        <p:tgtEl>
                                          <p:spTgt spid="4"/>
                                        </p:tgtEl>
                                      </p:cBhvr>
                                    </p:animEffect>
                                  </p:childTnLst>
                                </p:cTn>
                              </p:par>
                              <p:par>
                                <p:cTn id="16" presetID="21"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4)">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6170072.JPG"/>
          <p:cNvPicPr>
            <a:picLocks noChangeAspect="1"/>
          </p:cNvPicPr>
          <p:nvPr/>
        </p:nvPicPr>
        <p:blipFill>
          <a:blip r:embed="rId2" cstate="print"/>
          <a:stretch>
            <a:fillRect/>
          </a:stretch>
        </p:blipFill>
        <p:spPr>
          <a:xfrm>
            <a:off x="0" y="0"/>
            <a:ext cx="9144000" cy="6858000"/>
          </a:xfrm>
          <a:prstGeom prst="rect">
            <a:avLst/>
          </a:prstGeom>
        </p:spPr>
      </p:pic>
      <p:pic>
        <p:nvPicPr>
          <p:cNvPr id="6" name="Picture 5" descr="P6170101.JPG"/>
          <p:cNvPicPr>
            <a:picLocks noChangeAspect="1"/>
          </p:cNvPicPr>
          <p:nvPr/>
        </p:nvPicPr>
        <p:blipFill>
          <a:blip r:embed="rId3" cstate="print"/>
          <a:stretch>
            <a:fillRect/>
          </a:stretch>
        </p:blipFill>
        <p:spPr>
          <a:xfrm>
            <a:off x="107504" y="188640"/>
            <a:ext cx="3072342" cy="2304256"/>
          </a:xfrm>
          <a:prstGeom prst="ellipse">
            <a:avLst/>
          </a:prstGeom>
          <a:ln>
            <a:noFill/>
          </a:ln>
          <a:effectLst>
            <a:softEdge rad="112500"/>
          </a:effectLst>
        </p:spPr>
      </p:pic>
      <p:pic>
        <p:nvPicPr>
          <p:cNvPr id="7" name="Picture 6" descr="P6170102.JPG"/>
          <p:cNvPicPr>
            <a:picLocks noChangeAspect="1"/>
          </p:cNvPicPr>
          <p:nvPr/>
        </p:nvPicPr>
        <p:blipFill>
          <a:blip r:embed="rId4" cstate="print"/>
          <a:stretch>
            <a:fillRect/>
          </a:stretch>
        </p:blipFill>
        <p:spPr>
          <a:xfrm>
            <a:off x="5940152" y="116632"/>
            <a:ext cx="3083835" cy="2312876"/>
          </a:xfrm>
          <a:prstGeom prst="ellipse">
            <a:avLst/>
          </a:prstGeom>
          <a:ln>
            <a:noFill/>
          </a:ln>
          <a:effectLst>
            <a:softEdge rad="112500"/>
          </a:effectLst>
        </p:spPr>
      </p:pic>
      <p:pic>
        <p:nvPicPr>
          <p:cNvPr id="8" name="Picture 7" descr="P6170104.JPG"/>
          <p:cNvPicPr>
            <a:picLocks noChangeAspect="1"/>
          </p:cNvPicPr>
          <p:nvPr/>
        </p:nvPicPr>
        <p:blipFill>
          <a:blip r:embed="rId5" cstate="print"/>
          <a:stretch>
            <a:fillRect/>
          </a:stretch>
        </p:blipFill>
        <p:spPr>
          <a:xfrm>
            <a:off x="107504" y="4293096"/>
            <a:ext cx="3227850" cy="2420888"/>
          </a:xfrm>
          <a:prstGeom prst="ellipse">
            <a:avLst/>
          </a:prstGeom>
          <a:ln>
            <a:noFill/>
          </a:ln>
          <a:effectLst>
            <a:softEdge rad="112500"/>
          </a:effectLst>
        </p:spPr>
      </p:pic>
      <p:pic>
        <p:nvPicPr>
          <p:cNvPr id="9" name="Picture 8" descr="P6170103.JPG"/>
          <p:cNvPicPr>
            <a:picLocks noChangeAspect="1"/>
          </p:cNvPicPr>
          <p:nvPr/>
        </p:nvPicPr>
        <p:blipFill>
          <a:blip r:embed="rId6" cstate="print"/>
          <a:stretch>
            <a:fillRect/>
          </a:stretch>
        </p:blipFill>
        <p:spPr>
          <a:xfrm>
            <a:off x="5796136" y="4293096"/>
            <a:ext cx="3240360" cy="2430270"/>
          </a:xfrm>
          <a:prstGeom prst="ellipse">
            <a:avLst/>
          </a:prstGeom>
          <a:ln>
            <a:noFill/>
          </a:ln>
          <a:effectLst>
            <a:softEdge rad="112500"/>
          </a:effectLst>
        </p:spPr>
      </p:pic>
      <p:pic>
        <p:nvPicPr>
          <p:cNvPr id="11" name="Picture 10" descr="P6170068.JPG"/>
          <p:cNvPicPr>
            <a:picLocks noChangeAspect="1"/>
          </p:cNvPicPr>
          <p:nvPr/>
        </p:nvPicPr>
        <p:blipFill>
          <a:blip r:embed="rId7" cstate="print"/>
          <a:stretch>
            <a:fillRect/>
          </a:stretch>
        </p:blipFill>
        <p:spPr>
          <a:xfrm>
            <a:off x="251520" y="1052736"/>
            <a:ext cx="3003798" cy="40050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p:cNvCxnSpPr/>
          <p:nvPr/>
        </p:nvCxnSpPr>
        <p:spPr>
          <a:xfrm flipV="1">
            <a:off x="2051720" y="2204864"/>
            <a:ext cx="2520280" cy="216024"/>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2" name="Freccia a destra 11"/>
          <p:cNvSpPr/>
          <p:nvPr/>
        </p:nvSpPr>
        <p:spPr>
          <a:xfrm rot="21202201">
            <a:off x="2070320" y="2225334"/>
            <a:ext cx="374492" cy="343898"/>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par>
                          <p:cTn id="8" fill="hold">
                            <p:stCondLst>
                              <p:cond delay="2000"/>
                            </p:stCondLst>
                            <p:childTnLst>
                              <p:par>
                                <p:cTn id="9" presetID="5"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checkerboard(across)">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childTnLst>
                                </p:cTn>
                              </p:par>
                              <p:par>
                                <p:cTn id="15" presetID="64" presetClass="path" presetSubtype="0" repeatCount="indefinite" accel="50000" decel="50000" fill="hold" grpId="2" nodeType="withEffect">
                                  <p:stCondLst>
                                    <p:cond delay="0"/>
                                  </p:stCondLst>
                                  <p:endCondLst>
                                    <p:cond evt="onNext" delay="0">
                                      <p:tgtEl>
                                        <p:sldTgt/>
                                      </p:tgtEl>
                                    </p:cond>
                                  </p:endCondLst>
                                  <p:childTnLst>
                                    <p:animMotion origin="layout" path="M 5E-6 -2.94798E-6 L 0.22952 -0.02797 " pathEditMode="relative" rAng="0" ptsTypes="AA">
                                      <p:cBhvr>
                                        <p:cTn id="16" dur="2000" fill="hold"/>
                                        <p:tgtEl>
                                          <p:spTgt spid="12"/>
                                        </p:tgtEl>
                                        <p:attrNameLst>
                                          <p:attrName>ppt_x</p:attrName>
                                          <p:attrName>ppt_y</p:attrName>
                                        </p:attrNameLst>
                                      </p:cBhvr>
                                      <p:rCtr x="115" y="-14"/>
                                    </p:animMotion>
                                  </p:childTnLst>
                                </p:cTn>
                              </p:par>
                            </p:childTnLst>
                          </p:cTn>
                        </p:par>
                      </p:childTnLst>
                    </p:cTn>
                  </p:par>
                  <p:par>
                    <p:cTn id="17" fill="hold">
                      <p:stCondLst>
                        <p:cond delay="indefinite"/>
                      </p:stCondLst>
                      <p:childTnLst>
                        <p:par>
                          <p:cTn id="18" fill="hold">
                            <p:stCondLst>
                              <p:cond delay="0"/>
                            </p:stCondLst>
                            <p:childTnLst>
                              <p:par>
                                <p:cTn id="19" presetID="3" presetClass="exit" presetSubtype="10" fill="hold" nodeType="clickEffect">
                                  <p:stCondLst>
                                    <p:cond delay="0"/>
                                  </p:stCondLst>
                                  <p:childTnLst>
                                    <p:animEffect transition="out" filter="blinds(horizontal)">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par>
                                <p:cTn id="22" presetID="3" presetClass="exit" presetSubtype="10" fill="hold" nodeType="withEffect">
                                  <p:stCondLst>
                                    <p:cond delay="0"/>
                                  </p:stCondLst>
                                  <p:childTnLst>
                                    <p:animEffect transition="out" filter="blinds(horizontal)">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2000"/>
                                        <p:tgtEl>
                                          <p:spTgt spid="7"/>
                                        </p:tgtEl>
                                      </p:cBhvr>
                                    </p:animEffect>
                                  </p:childTnLst>
                                </p:cTn>
                              </p:par>
                              <p:par>
                                <p:cTn id="35" presetID="10"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CONCLUSIONI</a:t>
            </a:r>
          </a:p>
        </p:txBody>
      </p:sp>
      <p:sp>
        <p:nvSpPr>
          <p:cNvPr id="218115" name="Rectangle 3"/>
          <p:cNvSpPr>
            <a:spLocks noGrp="1" noChangeArrowheads="1"/>
          </p:cNvSpPr>
          <p:nvPr>
            <p:ph idx="1"/>
          </p:nvPr>
        </p:nvSpPr>
        <p:spPr>
          <a:xfrm>
            <a:off x="250825" y="1773238"/>
            <a:ext cx="8540750" cy="4830762"/>
          </a:xfrm>
        </p:spPr>
        <p:txBody>
          <a:bodyPr/>
          <a:lstStyle/>
          <a:p>
            <a:pPr>
              <a:lnSpc>
                <a:spcPct val="80000"/>
              </a:lnSpc>
              <a:buClr>
                <a:schemeClr val="tx2"/>
              </a:buClr>
              <a:buFont typeface="Wingdings" pitchFamily="2" charset="2"/>
              <a:buChar char="Ø"/>
            </a:pPr>
            <a:r>
              <a:rPr lang="it-IT" sz="1800" b="1" dirty="0">
                <a:latin typeface="Comic Sans MS" pitchFamily="66" charset="0"/>
              </a:rPr>
              <a:t>Durante il nostro stage di progettazione meccanica </a:t>
            </a:r>
            <a:r>
              <a:rPr lang="it-IT" sz="1800" b="1" dirty="0" smtClean="0">
                <a:latin typeface="Comic Sans MS" pitchFamily="66" charset="0"/>
              </a:rPr>
              <a:t>effettuato nella sezione di ingegneria meccanica, della divisione acceleratori </a:t>
            </a:r>
            <a:r>
              <a:rPr lang="it-IT" sz="1800" b="1" dirty="0">
                <a:latin typeface="Comic Sans MS" pitchFamily="66" charset="0"/>
              </a:rPr>
              <a:t>ai LNF-INFN siamo venuti a conoscenza del programma di modellazione solida </a:t>
            </a:r>
            <a:r>
              <a:rPr lang="it-IT" sz="1800" b="1" dirty="0" smtClean="0">
                <a:latin typeface="Comic Sans MS" pitchFamily="66" charset="0"/>
              </a:rPr>
              <a:t>Inventor e abbiamo imparato ad utilizzarlo per la progettazione meccanica di componenti, accrescendo così le nostre conoscenze in ambito progettuale.</a:t>
            </a:r>
            <a:endParaRPr lang="it-IT" sz="1800" b="1" dirty="0">
              <a:latin typeface="Comic Sans MS" pitchFamily="66" charset="0"/>
            </a:endParaRPr>
          </a:p>
          <a:p>
            <a:pPr>
              <a:lnSpc>
                <a:spcPct val="80000"/>
              </a:lnSpc>
              <a:buClr>
                <a:schemeClr val="tx2"/>
              </a:buClr>
              <a:buFont typeface="Wingdings" pitchFamily="2" charset="2"/>
              <a:buChar char="Ø"/>
            </a:pPr>
            <a:endParaRPr lang="it-IT" sz="1800" b="1" dirty="0">
              <a:latin typeface="Comic Sans MS" pitchFamily="66" charset="0"/>
            </a:endParaRPr>
          </a:p>
          <a:p>
            <a:pPr>
              <a:lnSpc>
                <a:spcPct val="80000"/>
              </a:lnSpc>
              <a:buClr>
                <a:schemeClr val="tx2"/>
              </a:buClr>
              <a:buFont typeface="Wingdings" pitchFamily="2" charset="2"/>
              <a:buChar char="Ø"/>
            </a:pPr>
            <a:endParaRPr lang="it-IT" sz="1800" b="1" dirty="0">
              <a:latin typeface="Comic Sans MS" pitchFamily="66" charset="0"/>
            </a:endParaRPr>
          </a:p>
          <a:p>
            <a:pPr>
              <a:lnSpc>
                <a:spcPct val="80000"/>
              </a:lnSpc>
              <a:buClr>
                <a:schemeClr val="tx2"/>
              </a:buClr>
              <a:buFont typeface="Wingdings" pitchFamily="2" charset="2"/>
              <a:buChar char="Ø"/>
            </a:pPr>
            <a:r>
              <a:rPr lang="it-IT" sz="1800" b="1" dirty="0">
                <a:latin typeface="Comic Sans MS" pitchFamily="66" charset="0"/>
              </a:rPr>
              <a:t>Con i nostri tutor abbiamo fatto un percorso formativo che ci ha messo in condizione di operare in piena autonomia </a:t>
            </a:r>
            <a:r>
              <a:rPr lang="it-IT" sz="1800" b="1" dirty="0" smtClean="0">
                <a:latin typeface="Comic Sans MS" pitchFamily="66" charset="0"/>
              </a:rPr>
              <a:t>sulla</a:t>
            </a:r>
            <a:r>
              <a:rPr lang="it-IT" sz="1800" b="1" dirty="0" smtClean="0">
                <a:latin typeface="Comic Sans MS" pitchFamily="66" charset="0"/>
              </a:rPr>
              <a:t> progettazione, </a:t>
            </a:r>
            <a:r>
              <a:rPr lang="it-IT" sz="1800" b="1" dirty="0" smtClean="0">
                <a:latin typeface="Comic Sans MS" pitchFamily="66" charset="0"/>
              </a:rPr>
              <a:t>nel </a:t>
            </a:r>
            <a:r>
              <a:rPr lang="it-IT" sz="1800" b="1" dirty="0">
                <a:latin typeface="Comic Sans MS" pitchFamily="66" charset="0"/>
              </a:rPr>
              <a:t>caso </a:t>
            </a:r>
            <a:r>
              <a:rPr lang="it-IT" sz="1800" b="1" dirty="0" smtClean="0">
                <a:latin typeface="Comic Sans MS" pitchFamily="66" charset="0"/>
              </a:rPr>
              <a:t>specifico il posizionamento degli elementi dell’acceleratore nello spazio mediante l’uso di supporti e tavole di </a:t>
            </a:r>
            <a:r>
              <a:rPr lang="it-IT" sz="1800" b="1" dirty="0" smtClean="0">
                <a:latin typeface="Comic Sans MS" pitchFamily="66" charset="0"/>
              </a:rPr>
              <a:t>livello.</a:t>
            </a:r>
            <a:endParaRPr lang="it-IT" sz="1800" b="1" dirty="0">
              <a:latin typeface="Comic Sans MS" pitchFamily="66" charset="0"/>
            </a:endParaRPr>
          </a:p>
          <a:p>
            <a:pPr>
              <a:lnSpc>
                <a:spcPct val="80000"/>
              </a:lnSpc>
              <a:buClr>
                <a:schemeClr val="tx2"/>
              </a:buClr>
              <a:buFont typeface="Wingdings" pitchFamily="2" charset="2"/>
              <a:buChar char="Ø"/>
            </a:pPr>
            <a:endParaRPr lang="it-IT" sz="1800" b="1" dirty="0">
              <a:latin typeface="Comic Sans MS" pitchFamily="66" charset="0"/>
            </a:endParaRPr>
          </a:p>
          <a:p>
            <a:pPr>
              <a:lnSpc>
                <a:spcPct val="80000"/>
              </a:lnSpc>
              <a:buClr>
                <a:schemeClr val="tx2"/>
              </a:buClr>
              <a:buNone/>
            </a:pPr>
            <a:endParaRPr lang="it-IT" sz="1800" b="1" dirty="0">
              <a:latin typeface="Comic Sans MS" pitchFamily="66"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8114"/>
                                        </p:tgtEl>
                                        <p:attrNameLst>
                                          <p:attrName>style.visibility</p:attrName>
                                        </p:attrNameLst>
                                      </p:cBhvr>
                                      <p:to>
                                        <p:strVal val="visible"/>
                                      </p:to>
                                    </p:set>
                                    <p:animEffect transition="in" filter="fade">
                                      <p:cBhvr>
                                        <p:cTn id="7" dur="2000"/>
                                        <p:tgtEl>
                                          <p:spTgt spid="218114"/>
                                        </p:tgtEl>
                                      </p:cBhvr>
                                    </p:animEffect>
                                  </p:childTnLst>
                                </p:cTn>
                              </p:par>
                            </p:childTnLst>
                          </p:cTn>
                        </p:par>
                        <p:par>
                          <p:cTn id="8" fill="hold">
                            <p:stCondLst>
                              <p:cond delay="2000"/>
                            </p:stCondLst>
                            <p:childTnLst>
                              <p:par>
                                <p:cTn id="9" presetID="47" presetClass="entr" presetSubtype="0" fill="hold" nodeType="afterEffect">
                                  <p:stCondLst>
                                    <p:cond delay="1000"/>
                                  </p:stCondLst>
                                  <p:childTnLst>
                                    <p:set>
                                      <p:cBhvr>
                                        <p:cTn id="10" dur="1" fill="hold">
                                          <p:stCondLst>
                                            <p:cond delay="0"/>
                                          </p:stCondLst>
                                        </p:cTn>
                                        <p:tgtEl>
                                          <p:spTgt spid="218115">
                                            <p:txEl>
                                              <p:pRg st="0" end="0"/>
                                            </p:txEl>
                                          </p:spTgt>
                                        </p:tgtEl>
                                        <p:attrNameLst>
                                          <p:attrName>style.visibility</p:attrName>
                                        </p:attrNameLst>
                                      </p:cBhvr>
                                      <p:to>
                                        <p:strVal val="visible"/>
                                      </p:to>
                                    </p:set>
                                    <p:animEffect transition="in" filter="fade">
                                      <p:cBhvr>
                                        <p:cTn id="11" dur="1000"/>
                                        <p:tgtEl>
                                          <p:spTgt spid="218115">
                                            <p:txEl>
                                              <p:pRg st="0" end="0"/>
                                            </p:txEl>
                                          </p:spTgt>
                                        </p:tgtEl>
                                      </p:cBhvr>
                                    </p:animEffect>
                                    <p:anim calcmode="lin" valueType="num">
                                      <p:cBhvr>
                                        <p:cTn id="12" dur="1000" fill="hold"/>
                                        <p:tgtEl>
                                          <p:spTgt spid="21811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1811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4000"/>
                            </p:stCondLst>
                            <p:childTnLst>
                              <p:par>
                                <p:cTn id="15" presetID="47" presetClass="entr" presetSubtype="0" fill="hold" nodeType="afterEffect">
                                  <p:stCondLst>
                                    <p:cond delay="1000"/>
                                  </p:stCondLst>
                                  <p:childTnLst>
                                    <p:set>
                                      <p:cBhvr>
                                        <p:cTn id="16" dur="1" fill="hold">
                                          <p:stCondLst>
                                            <p:cond delay="0"/>
                                          </p:stCondLst>
                                        </p:cTn>
                                        <p:tgtEl>
                                          <p:spTgt spid="218115">
                                            <p:txEl>
                                              <p:pRg st="3" end="3"/>
                                            </p:txEl>
                                          </p:spTgt>
                                        </p:tgtEl>
                                        <p:attrNameLst>
                                          <p:attrName>style.visibility</p:attrName>
                                        </p:attrNameLst>
                                      </p:cBhvr>
                                      <p:to>
                                        <p:strVal val="visible"/>
                                      </p:to>
                                    </p:set>
                                    <p:animEffect transition="in" filter="fade">
                                      <p:cBhvr>
                                        <p:cTn id="17" dur="1000"/>
                                        <p:tgtEl>
                                          <p:spTgt spid="218115">
                                            <p:txEl>
                                              <p:pRg st="3" end="3"/>
                                            </p:txEl>
                                          </p:spTgt>
                                        </p:tgtEl>
                                      </p:cBhvr>
                                    </p:animEffect>
                                    <p:anim calcmode="lin" valueType="num">
                                      <p:cBhvr>
                                        <p:cTn id="18" dur="1000" fill="hold"/>
                                        <p:tgtEl>
                                          <p:spTgt spid="21811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181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RINGRAZIAMENTI</a:t>
            </a:r>
          </a:p>
        </p:txBody>
      </p:sp>
      <p:sp>
        <p:nvSpPr>
          <p:cNvPr id="219139" name="Rectangle 3"/>
          <p:cNvSpPr>
            <a:spLocks noGrp="1" noChangeArrowheads="1"/>
          </p:cNvSpPr>
          <p:nvPr>
            <p:ph idx="1"/>
          </p:nvPr>
        </p:nvSpPr>
        <p:spPr/>
        <p:txBody>
          <a:bodyPr>
            <a:normAutofit/>
          </a:bodyPr>
          <a:lstStyle/>
          <a:p>
            <a:pPr>
              <a:lnSpc>
                <a:spcPct val="90000"/>
              </a:lnSpc>
              <a:buClr>
                <a:schemeClr val="tx2"/>
              </a:buClr>
              <a:buFont typeface="Wingdings" pitchFamily="2" charset="2"/>
              <a:buChar char="Ø"/>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Tutta l’organizzazione del </a:t>
            </a:r>
            <a:r>
              <a:rPr lang="it-IT" sz="2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SIS-</a:t>
            </a:r>
            <a:r>
              <a:rPr lang="it-IT" sz="16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divulgazione</a:t>
            </a:r>
            <a:r>
              <a:rPr lang="it-I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 per</a:t>
            </a:r>
            <a: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 </a:t>
            </a: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l’efficienza dell’organizzazione e l’accoglienza</a:t>
            </a:r>
          </a:p>
          <a:p>
            <a:pPr>
              <a:lnSpc>
                <a:spcPct val="90000"/>
              </a:lnSpc>
              <a:buClr>
                <a:schemeClr val="tx2"/>
              </a:buClr>
              <a:buFont typeface="Wingdings" pitchFamily="2" charset="2"/>
              <a:buNone/>
            </a:pPr>
            <a:endPar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endParaRPr>
          </a:p>
          <a:p>
            <a:pPr>
              <a:lnSpc>
                <a:spcPct val="90000"/>
              </a:lnSpc>
              <a:buClr>
                <a:schemeClr val="tx2"/>
              </a:buClr>
              <a:buFont typeface="Wingdings" pitchFamily="2" charset="2"/>
              <a:buChar char="Ø"/>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I tutor: </a:t>
            </a:r>
            <a:r>
              <a:rPr lang="it-I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Di Pasquale Enrico - </a:t>
            </a: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Zolla </a:t>
            </a:r>
            <a:r>
              <a:rPr lang="it-I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Alessandro</a:t>
            </a:r>
            <a:endPar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endParaRPr>
          </a:p>
          <a:p>
            <a:pPr>
              <a:lnSpc>
                <a:spcPct val="90000"/>
              </a:lnSpc>
              <a:buClr>
                <a:schemeClr val="tx2"/>
              </a:buClr>
              <a:buFont typeface="Wingdings" pitchFamily="2" charset="2"/>
              <a:buNone/>
            </a:pPr>
            <a:endPar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endParaRPr>
          </a:p>
          <a:p>
            <a:pPr>
              <a:lnSpc>
                <a:spcPct val="90000"/>
              </a:lnSpc>
              <a:buClr>
                <a:schemeClr val="tx2"/>
              </a:buClr>
              <a:buFont typeface="Wingdings" pitchFamily="2" charset="2"/>
              <a:buChar char="Ø"/>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I nostri professori per essersi impegnati alla realizzazione dello stage in particolare il prof. </a:t>
            </a:r>
            <a:r>
              <a:rPr lang="it-I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Ing. Riccardo Rossi</a:t>
            </a:r>
            <a:endPar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endParaRPr>
          </a:p>
          <a:p>
            <a:pPr>
              <a:lnSpc>
                <a:spcPct val="90000"/>
              </a:lnSpc>
              <a:buClr>
                <a:schemeClr val="tx2"/>
              </a:buClr>
              <a:buFont typeface="Wingdings" pitchFamily="2" charset="2"/>
              <a:buNone/>
            </a:pPr>
            <a:endPar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endParaRPr>
          </a:p>
          <a:p>
            <a:pPr>
              <a:lnSpc>
                <a:spcPct val="90000"/>
              </a:lnSpc>
              <a:buClr>
                <a:schemeClr val="tx2"/>
              </a:buClr>
              <a:buFont typeface="Wingdings" pitchFamily="2" charset="2"/>
              <a:buChar char="Ø"/>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Il </a:t>
            </a:r>
            <a:r>
              <a:rPr lang="it-I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dott. Umberto Dosselli direttore </a:t>
            </a: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itchFamily="66" charset="0"/>
              </a:rPr>
              <a:t>dell’ INFN per la sua disponibilità allo svolgimento dei corsi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9138"/>
                                        </p:tgtEl>
                                        <p:attrNameLst>
                                          <p:attrName>style.visibility</p:attrName>
                                        </p:attrNameLst>
                                      </p:cBhvr>
                                      <p:to>
                                        <p:strVal val="visible"/>
                                      </p:to>
                                    </p:set>
                                    <p:anim calcmode="lin" valueType="num">
                                      <p:cBhvr additive="base">
                                        <p:cTn id="7" dur="2000" fill="hold"/>
                                        <p:tgtEl>
                                          <p:spTgt spid="219138"/>
                                        </p:tgtEl>
                                        <p:attrNameLst>
                                          <p:attrName>ppt_x</p:attrName>
                                        </p:attrNameLst>
                                      </p:cBhvr>
                                      <p:tavLst>
                                        <p:tav tm="0">
                                          <p:val>
                                            <p:strVal val="#ppt_x"/>
                                          </p:val>
                                        </p:tav>
                                        <p:tav tm="100000">
                                          <p:val>
                                            <p:strVal val="#ppt_x"/>
                                          </p:val>
                                        </p:tav>
                                      </p:tavLst>
                                    </p:anim>
                                    <p:anim calcmode="lin" valueType="num">
                                      <p:cBhvr additive="base">
                                        <p:cTn id="8" dur="2000" fill="hold"/>
                                        <p:tgtEl>
                                          <p:spTgt spid="219138"/>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219139">
                                            <p:txEl>
                                              <p:pRg st="0" end="0"/>
                                            </p:txEl>
                                          </p:spTgt>
                                        </p:tgtEl>
                                        <p:attrNameLst>
                                          <p:attrName>style.visibility</p:attrName>
                                        </p:attrNameLst>
                                      </p:cBhvr>
                                      <p:to>
                                        <p:strVal val="visible"/>
                                      </p:to>
                                    </p:set>
                                    <p:anim calcmode="lin" valueType="num">
                                      <p:cBhvr additive="base">
                                        <p:cTn id="12" dur="2000" fill="hold"/>
                                        <p:tgtEl>
                                          <p:spTgt spid="219139">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219139">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219139">
                                            <p:txEl>
                                              <p:pRg st="2" end="2"/>
                                            </p:txEl>
                                          </p:spTgt>
                                        </p:tgtEl>
                                        <p:attrNameLst>
                                          <p:attrName>style.visibility</p:attrName>
                                        </p:attrNameLst>
                                      </p:cBhvr>
                                      <p:to>
                                        <p:strVal val="visible"/>
                                      </p:to>
                                    </p:set>
                                    <p:anim calcmode="lin" valueType="num">
                                      <p:cBhvr additive="base">
                                        <p:cTn id="17" dur="2000" fill="hold"/>
                                        <p:tgtEl>
                                          <p:spTgt spid="219139">
                                            <p:txEl>
                                              <p:pRg st="2" end="2"/>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219139">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6000"/>
                            </p:stCondLst>
                            <p:childTnLst>
                              <p:par>
                                <p:cTn id="20" presetID="2" presetClass="entr" presetSubtype="4" fill="hold" grpId="0" nodeType="afterEffect">
                                  <p:stCondLst>
                                    <p:cond delay="0"/>
                                  </p:stCondLst>
                                  <p:childTnLst>
                                    <p:set>
                                      <p:cBhvr>
                                        <p:cTn id="21" dur="1" fill="hold">
                                          <p:stCondLst>
                                            <p:cond delay="0"/>
                                          </p:stCondLst>
                                        </p:cTn>
                                        <p:tgtEl>
                                          <p:spTgt spid="219139">
                                            <p:txEl>
                                              <p:pRg st="4" end="4"/>
                                            </p:txEl>
                                          </p:spTgt>
                                        </p:tgtEl>
                                        <p:attrNameLst>
                                          <p:attrName>style.visibility</p:attrName>
                                        </p:attrNameLst>
                                      </p:cBhvr>
                                      <p:to>
                                        <p:strVal val="visible"/>
                                      </p:to>
                                    </p:set>
                                    <p:anim calcmode="lin" valueType="num">
                                      <p:cBhvr additive="base">
                                        <p:cTn id="22" dur="2000" fill="hold"/>
                                        <p:tgtEl>
                                          <p:spTgt spid="219139">
                                            <p:txEl>
                                              <p:pRg st="4" end="4"/>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219139">
                                            <p:txEl>
                                              <p:pRg st="4" end="4"/>
                                            </p:txEl>
                                          </p:spTgt>
                                        </p:tgtEl>
                                        <p:attrNameLst>
                                          <p:attrName>ppt_y</p:attrName>
                                        </p:attrNameLst>
                                      </p:cBhvr>
                                      <p:tavLst>
                                        <p:tav tm="0">
                                          <p:val>
                                            <p:strVal val="1+#ppt_h/2"/>
                                          </p:val>
                                        </p:tav>
                                        <p:tav tm="100000">
                                          <p:val>
                                            <p:strVal val="#ppt_y"/>
                                          </p:val>
                                        </p:tav>
                                      </p:tavLst>
                                    </p:anim>
                                  </p:childTnLst>
                                </p:cTn>
                              </p:par>
                            </p:childTnLst>
                          </p:cTn>
                        </p:par>
                        <p:par>
                          <p:cTn id="24" fill="hold">
                            <p:stCondLst>
                              <p:cond delay="8000"/>
                            </p:stCondLst>
                            <p:childTnLst>
                              <p:par>
                                <p:cTn id="25" presetID="2" presetClass="entr" presetSubtype="4" fill="hold" grpId="0" nodeType="afterEffect">
                                  <p:stCondLst>
                                    <p:cond delay="0"/>
                                  </p:stCondLst>
                                  <p:childTnLst>
                                    <p:set>
                                      <p:cBhvr>
                                        <p:cTn id="26" dur="1" fill="hold">
                                          <p:stCondLst>
                                            <p:cond delay="0"/>
                                          </p:stCondLst>
                                        </p:cTn>
                                        <p:tgtEl>
                                          <p:spTgt spid="219139">
                                            <p:txEl>
                                              <p:pRg st="6" end="6"/>
                                            </p:txEl>
                                          </p:spTgt>
                                        </p:tgtEl>
                                        <p:attrNameLst>
                                          <p:attrName>style.visibility</p:attrName>
                                        </p:attrNameLst>
                                      </p:cBhvr>
                                      <p:to>
                                        <p:strVal val="visible"/>
                                      </p:to>
                                    </p:set>
                                    <p:anim calcmode="lin" valueType="num">
                                      <p:cBhvr additive="base">
                                        <p:cTn id="27" dur="2000" fill="hold"/>
                                        <p:tgtEl>
                                          <p:spTgt spid="219139">
                                            <p:txEl>
                                              <p:pRg st="6" end="6"/>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2191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 presetClass="exit" presetSubtype="16" fill="hold" grpId="0" nodeType="clickEffect">
                                  <p:stCondLst>
                                    <p:cond delay="0"/>
                                  </p:stCondLst>
                                  <p:childTnLst>
                                    <p:animEffect transition="out" filter="box(in)">
                                      <p:cBhvr>
                                        <p:cTn id="32" dur="500"/>
                                        <p:tgtEl>
                                          <p:spTgt spid="219138"/>
                                        </p:tgtEl>
                                      </p:cBhvr>
                                    </p:animEffect>
                                    <p:set>
                                      <p:cBhvr>
                                        <p:cTn id="33" dur="1" fill="hold">
                                          <p:stCondLst>
                                            <p:cond delay="499"/>
                                          </p:stCondLst>
                                        </p:cTn>
                                        <p:tgtEl>
                                          <p:spTgt spid="219138"/>
                                        </p:tgtEl>
                                        <p:attrNameLst>
                                          <p:attrName>style.visibility</p:attrName>
                                        </p:attrNameLst>
                                      </p:cBhvr>
                                      <p:to>
                                        <p:strVal val="hidden"/>
                                      </p:to>
                                    </p:set>
                                  </p:childTnLst>
                                </p:cTn>
                              </p:par>
                              <p:par>
                                <p:cTn id="34" presetID="4" presetClass="exit" presetSubtype="16" fill="hold" grpId="1" nodeType="withEffect">
                                  <p:stCondLst>
                                    <p:cond delay="0"/>
                                  </p:stCondLst>
                                  <p:childTnLst>
                                    <p:animEffect transition="out" filter="box(in)">
                                      <p:cBhvr>
                                        <p:cTn id="35" dur="500"/>
                                        <p:tgtEl>
                                          <p:spTgt spid="219139">
                                            <p:txEl>
                                              <p:pRg st="0" end="0"/>
                                            </p:txEl>
                                          </p:spTgt>
                                        </p:tgtEl>
                                      </p:cBhvr>
                                    </p:animEffect>
                                    <p:set>
                                      <p:cBhvr>
                                        <p:cTn id="36" dur="1" fill="hold">
                                          <p:stCondLst>
                                            <p:cond delay="499"/>
                                          </p:stCondLst>
                                        </p:cTn>
                                        <p:tgtEl>
                                          <p:spTgt spid="219139">
                                            <p:txEl>
                                              <p:pRg st="0" end="0"/>
                                            </p:txEl>
                                          </p:spTgt>
                                        </p:tgtEl>
                                        <p:attrNameLst>
                                          <p:attrName>style.visibility</p:attrName>
                                        </p:attrNameLst>
                                      </p:cBhvr>
                                      <p:to>
                                        <p:strVal val="hidden"/>
                                      </p:to>
                                    </p:set>
                                  </p:childTnLst>
                                </p:cTn>
                              </p:par>
                              <p:par>
                                <p:cTn id="37" presetID="4" presetClass="exit" presetSubtype="16" fill="hold" grpId="1" nodeType="withEffect">
                                  <p:stCondLst>
                                    <p:cond delay="0"/>
                                  </p:stCondLst>
                                  <p:childTnLst>
                                    <p:animEffect transition="out" filter="box(in)">
                                      <p:cBhvr>
                                        <p:cTn id="38" dur="500"/>
                                        <p:tgtEl>
                                          <p:spTgt spid="219139">
                                            <p:txEl>
                                              <p:pRg st="2" end="2"/>
                                            </p:txEl>
                                          </p:spTgt>
                                        </p:tgtEl>
                                      </p:cBhvr>
                                    </p:animEffect>
                                    <p:set>
                                      <p:cBhvr>
                                        <p:cTn id="39" dur="1" fill="hold">
                                          <p:stCondLst>
                                            <p:cond delay="499"/>
                                          </p:stCondLst>
                                        </p:cTn>
                                        <p:tgtEl>
                                          <p:spTgt spid="219139">
                                            <p:txEl>
                                              <p:pRg st="2" end="2"/>
                                            </p:txEl>
                                          </p:spTgt>
                                        </p:tgtEl>
                                        <p:attrNameLst>
                                          <p:attrName>style.visibility</p:attrName>
                                        </p:attrNameLst>
                                      </p:cBhvr>
                                      <p:to>
                                        <p:strVal val="hidden"/>
                                      </p:to>
                                    </p:set>
                                  </p:childTnLst>
                                </p:cTn>
                              </p:par>
                              <p:par>
                                <p:cTn id="40" presetID="4" presetClass="exit" presetSubtype="16" fill="hold" grpId="1" nodeType="withEffect">
                                  <p:stCondLst>
                                    <p:cond delay="0"/>
                                  </p:stCondLst>
                                  <p:childTnLst>
                                    <p:animEffect transition="out" filter="box(in)">
                                      <p:cBhvr>
                                        <p:cTn id="41" dur="500"/>
                                        <p:tgtEl>
                                          <p:spTgt spid="219139">
                                            <p:txEl>
                                              <p:pRg st="4" end="4"/>
                                            </p:txEl>
                                          </p:spTgt>
                                        </p:tgtEl>
                                      </p:cBhvr>
                                    </p:animEffect>
                                    <p:set>
                                      <p:cBhvr>
                                        <p:cTn id="42" dur="1" fill="hold">
                                          <p:stCondLst>
                                            <p:cond delay="499"/>
                                          </p:stCondLst>
                                        </p:cTn>
                                        <p:tgtEl>
                                          <p:spTgt spid="219139">
                                            <p:txEl>
                                              <p:pRg st="4" end="4"/>
                                            </p:txEl>
                                          </p:spTgt>
                                        </p:tgtEl>
                                        <p:attrNameLst>
                                          <p:attrName>style.visibility</p:attrName>
                                        </p:attrNameLst>
                                      </p:cBhvr>
                                      <p:to>
                                        <p:strVal val="hidden"/>
                                      </p:to>
                                    </p:set>
                                  </p:childTnLst>
                                </p:cTn>
                              </p:par>
                              <p:par>
                                <p:cTn id="43" presetID="4" presetClass="exit" presetSubtype="16" fill="hold" grpId="1" nodeType="withEffect">
                                  <p:stCondLst>
                                    <p:cond delay="0"/>
                                  </p:stCondLst>
                                  <p:childTnLst>
                                    <p:animEffect transition="out" filter="box(in)">
                                      <p:cBhvr>
                                        <p:cTn id="44" dur="500"/>
                                        <p:tgtEl>
                                          <p:spTgt spid="219139">
                                            <p:txEl>
                                              <p:pRg st="6" end="6"/>
                                            </p:txEl>
                                          </p:spTgt>
                                        </p:tgtEl>
                                      </p:cBhvr>
                                    </p:animEffect>
                                    <p:set>
                                      <p:cBhvr>
                                        <p:cTn id="45" dur="1" fill="hold">
                                          <p:stCondLst>
                                            <p:cond delay="499"/>
                                          </p:stCondLst>
                                        </p:cTn>
                                        <p:tgtEl>
                                          <p:spTgt spid="219139">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9" grpId="0" build="allAtOnce"/>
      <p:bldP spid="219139" grpI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3" name="WordArt 5"/>
          <p:cNvSpPr>
            <a:spLocks noChangeArrowheads="1" noChangeShapeType="1" noTextEdit="1"/>
          </p:cNvSpPr>
          <p:nvPr/>
        </p:nvSpPr>
        <p:spPr bwMode="auto">
          <a:xfrm>
            <a:off x="1979712" y="4653136"/>
            <a:ext cx="4968528" cy="1583879"/>
          </a:xfrm>
          <a:prstGeom prst="rect">
            <a:avLst/>
          </a:prstGeom>
        </p:spPr>
        <p:txBody>
          <a:bodyPr wrap="none" fromWordArt="1">
            <a:prstTxWarp prst="textPlain">
              <a:avLst>
                <a:gd name="adj" fmla="val 50000"/>
              </a:avLst>
            </a:prstTxWarp>
          </a:bodyPr>
          <a:lstStyle/>
          <a:p>
            <a:pPr algn="ctr"/>
            <a:r>
              <a:rPr lang="it-IT" sz="3600" kern="10" dirty="0" smtClean="0">
                <a:ln w="19050">
                  <a:solidFill>
                    <a:schemeClr val="bg1"/>
                  </a:solidFill>
                  <a:round/>
                  <a:headEnd/>
                  <a:tailEnd/>
                </a:ln>
                <a:effectLst>
                  <a:glow rad="101600">
                    <a:srgbClr val="00B0F0">
                      <a:alpha val="60000"/>
                    </a:srgbClr>
                  </a:glow>
                </a:effectLst>
                <a:latin typeface="Planet Benson 2" pitchFamily="2" charset="0"/>
              </a:rPr>
              <a:t>fine</a:t>
            </a:r>
            <a:endParaRPr lang="it-IT" sz="3600" kern="10" dirty="0">
              <a:ln w="19050">
                <a:solidFill>
                  <a:schemeClr val="bg1"/>
                </a:solidFill>
                <a:round/>
                <a:headEnd/>
                <a:tailEnd/>
              </a:ln>
              <a:effectLst>
                <a:glow rad="101600">
                  <a:srgbClr val="00B0F0">
                    <a:alpha val="60000"/>
                  </a:srgbClr>
                </a:glow>
              </a:effectLst>
              <a:latin typeface="Planet Benson 2" pitchFamily="2" charset="0"/>
            </a:endParaRPr>
          </a:p>
        </p:txBody>
      </p:sp>
      <p:pic>
        <p:nvPicPr>
          <p:cNvPr id="3" name="Picture 2" descr="P6170053.JPG"/>
          <p:cNvPicPr>
            <a:picLocks noChangeAspect="1"/>
          </p:cNvPicPr>
          <p:nvPr/>
        </p:nvPicPr>
        <p:blipFill>
          <a:blip r:embed="rId3" cstate="print"/>
          <a:stretch>
            <a:fillRect/>
          </a:stretch>
        </p:blipFill>
        <p:spPr>
          <a:xfrm>
            <a:off x="0" y="0"/>
            <a:ext cx="9144000" cy="6858000"/>
          </a:xfrm>
          <a:prstGeom prst="rect">
            <a:avLst/>
          </a:prstGeom>
        </p:spPr>
      </p:pic>
      <p:sp>
        <p:nvSpPr>
          <p:cNvPr id="4" name="Rectangle 3"/>
          <p:cNvSpPr/>
          <p:nvPr/>
        </p:nvSpPr>
        <p:spPr>
          <a:xfrm>
            <a:off x="0" y="6093296"/>
            <a:ext cx="5472608"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rgbClr val="FF0000"/>
                </a:solidFill>
              </a:rPr>
              <a:t>ITIS GALILEO GALILEI -  INFN FRASCATI</a:t>
            </a:r>
            <a:endParaRPr lang="it-IT" dirty="0">
              <a:solidFill>
                <a:srgbClr val="FF0000"/>
              </a:solidFill>
            </a:endParaRPr>
          </a:p>
        </p:txBody>
      </p:sp>
      <p:sp>
        <p:nvSpPr>
          <p:cNvPr id="5" name="Rectangle 4"/>
          <p:cNvSpPr/>
          <p:nvPr/>
        </p:nvSpPr>
        <p:spPr>
          <a:xfrm>
            <a:off x="179512" y="3861048"/>
            <a:ext cx="8496944" cy="2304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Deflate">
              <a:avLst/>
            </a:prstTxWarp>
          </a:bodyPr>
          <a:lstStyle/>
          <a:p>
            <a:pPr algn="ctr"/>
            <a:r>
              <a:rPr lang="it-IT" sz="15000" dirty="0" smtClean="0">
                <a:solidFill>
                  <a:srgbClr val="FF0000"/>
                </a:solidFill>
                <a:effectLst>
                  <a:outerShdw blurRad="50800" dist="38100" dir="5400000" algn="t" rotWithShape="0">
                    <a:prstClr val="black">
                      <a:alpha val="40000"/>
                    </a:prstClr>
                  </a:outerShdw>
                </a:effectLst>
                <a:latin typeface="UniversalMath1 BT" pitchFamily="18" charset="2"/>
              </a:rPr>
              <a:t>FINE</a:t>
            </a:r>
            <a:endParaRPr lang="it-IT" sz="15000" dirty="0">
              <a:solidFill>
                <a:srgbClr val="FF0000"/>
              </a:solidFill>
              <a:effectLst>
                <a:outerShdw blurRad="50800" dist="38100" dir="5400000" algn="t" rotWithShape="0">
                  <a:prstClr val="black">
                    <a:alpha val="40000"/>
                  </a:prstClr>
                </a:outerShdw>
              </a:effectLst>
              <a:latin typeface="UniversalMath1 BT" pitchFamily="18" charset="2"/>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222213"/>
                                        </p:tgtEl>
                                        <p:attrNameLst>
                                          <p:attrName>style.visibility</p:attrName>
                                        </p:attrNameLst>
                                      </p:cBhvr>
                                      <p:to>
                                        <p:strVal val="visible"/>
                                      </p:to>
                                    </p:set>
                                    <p:anim calcmode="lin" valueType="num">
                                      <p:cBhvr additive="base">
                                        <p:cTn id="7" dur="3000" fill="hold"/>
                                        <p:tgtEl>
                                          <p:spTgt spid="222213"/>
                                        </p:tgtEl>
                                        <p:attrNameLst>
                                          <p:attrName>ppt_x</p:attrName>
                                        </p:attrNameLst>
                                      </p:cBhvr>
                                      <p:tavLst>
                                        <p:tav tm="0">
                                          <p:val>
                                            <p:strVal val="#ppt_x"/>
                                          </p:val>
                                        </p:tav>
                                        <p:tav tm="100000">
                                          <p:val>
                                            <p:strVal val="#ppt_x"/>
                                          </p:val>
                                        </p:tav>
                                      </p:tavLst>
                                    </p:anim>
                                    <p:anim calcmode="lin" valueType="num">
                                      <p:cBhvr additive="base">
                                        <p:cTn id="8" dur="3000" fill="hold"/>
                                        <p:tgtEl>
                                          <p:spTgt spid="22221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3" grpId="0" animBg="1"/>
    </p:bld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1900</TotalTime>
  <Words>864</Words>
  <Application>Microsoft Office PowerPoint</Application>
  <PresentationFormat>On-screen Show (4:3)</PresentationFormat>
  <Paragraphs>56</Paragraphs>
  <Slides>22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Technic</vt:lpstr>
      <vt:lpstr>File di immagine</vt:lpstr>
      <vt:lpstr>STAGE ESTIVO 2011 INFN FRASCATI - meccanica</vt:lpstr>
      <vt:lpstr>STAGE 2011 OBIETTIVI</vt:lpstr>
      <vt:lpstr>INVENTOR 2011</vt:lpstr>
      <vt:lpstr>Slide 4</vt:lpstr>
      <vt:lpstr>Slide 5</vt:lpstr>
      <vt:lpstr>Slide 6</vt:lpstr>
      <vt:lpstr>Slide 7</vt:lpstr>
      <vt:lpstr>Slide 8</vt:lpstr>
      <vt:lpstr>Slide 9</vt:lpstr>
      <vt:lpstr>Slide 10</vt:lpstr>
      <vt:lpstr>Slide 11</vt:lpstr>
      <vt:lpstr>Slide 12</vt:lpstr>
      <vt:lpstr>Slide 13</vt:lpstr>
      <vt:lpstr>TAVOLA DI LIVELLO e spaziatore</vt:lpstr>
      <vt:lpstr>Slide 15</vt:lpstr>
      <vt:lpstr>Slide 16</vt:lpstr>
      <vt:lpstr>Allineamento (Laser Tracker)</vt:lpstr>
      <vt:lpstr>Slide 18</vt:lpstr>
      <vt:lpstr>Slide 19</vt:lpstr>
      <vt:lpstr>CONCLUSIONI</vt:lpstr>
      <vt:lpstr>RINGRAZIAMENTI</vt:lpstr>
      <vt:lpstr>Slide 22</vt:lpstr>
    </vt:vector>
  </TitlesOfParts>
  <Company>LNF - INFN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di modellazione solida</dc:title>
  <dc:creator>stage</dc:creator>
  <cp:lastModifiedBy>Stage</cp:lastModifiedBy>
  <cp:revision>147</cp:revision>
  <dcterms:created xsi:type="dcterms:W3CDTF">2006-03-10T13:19:43Z</dcterms:created>
  <dcterms:modified xsi:type="dcterms:W3CDTF">2011-06-21T13:03:53Z</dcterms:modified>
</cp:coreProperties>
</file>